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38"/>
  </p:notesMasterIdLst>
  <p:handoutMasterIdLst>
    <p:handoutMasterId r:id="rId39"/>
  </p:handoutMasterIdLst>
  <p:sldIdLst>
    <p:sldId id="256" r:id="rId5"/>
    <p:sldId id="343" r:id="rId6"/>
    <p:sldId id="260" r:id="rId7"/>
    <p:sldId id="342" r:id="rId8"/>
    <p:sldId id="267" r:id="rId9"/>
    <p:sldId id="274" r:id="rId10"/>
    <p:sldId id="272" r:id="rId11"/>
    <p:sldId id="275" r:id="rId12"/>
    <p:sldId id="258" r:id="rId13"/>
    <p:sldId id="345" r:id="rId14"/>
    <p:sldId id="346" r:id="rId15"/>
    <p:sldId id="344" r:id="rId16"/>
    <p:sldId id="278" r:id="rId17"/>
    <p:sldId id="276" r:id="rId18"/>
    <p:sldId id="277" r:id="rId19"/>
    <p:sldId id="261" r:id="rId20"/>
    <p:sldId id="262" r:id="rId21"/>
    <p:sldId id="266" r:id="rId22"/>
    <p:sldId id="348" r:id="rId23"/>
    <p:sldId id="263" r:id="rId24"/>
    <p:sldId id="281" r:id="rId25"/>
    <p:sldId id="279" r:id="rId26"/>
    <p:sldId id="280" r:id="rId27"/>
    <p:sldId id="282" r:id="rId28"/>
    <p:sldId id="349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350" r:id="rId37"/>
  </p:sldIdLst>
  <p:sldSz cx="12192000" cy="6858000"/>
  <p:notesSz cx="9928225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42332-BEA5-42EE-A287-E95BF2398E7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D260F6-76D0-4767-8DEA-77D51F1CA11E}">
      <dgm:prSet phldrT="[Text]"/>
      <dgm:spPr/>
      <dgm:t>
        <a:bodyPr/>
        <a:lstStyle/>
        <a:p>
          <a:r>
            <a:rPr lang="en-US" dirty="0"/>
            <a:t>GE I</a:t>
          </a:r>
        </a:p>
      </dgm:t>
    </dgm:pt>
    <dgm:pt modelId="{0138A886-5E0A-4E55-BA37-781FB4D857B8}" type="parTrans" cxnId="{C511F6E8-F2F8-4142-91A1-C28A2DF192B0}">
      <dgm:prSet/>
      <dgm:spPr/>
      <dgm:t>
        <a:bodyPr/>
        <a:lstStyle/>
        <a:p>
          <a:endParaRPr lang="en-US"/>
        </a:p>
      </dgm:t>
    </dgm:pt>
    <dgm:pt modelId="{1C05813A-FDE6-418C-96D6-8303DD97AD86}" type="sibTrans" cxnId="{C511F6E8-F2F8-4142-91A1-C28A2DF192B0}">
      <dgm:prSet/>
      <dgm:spPr/>
      <dgm:t>
        <a:bodyPr/>
        <a:lstStyle/>
        <a:p>
          <a:endParaRPr lang="en-US"/>
        </a:p>
      </dgm:t>
    </dgm:pt>
    <dgm:pt modelId="{3F7A4E0B-EBBC-4210-88E8-C16D23668D9A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Reading </a:t>
          </a:r>
        </a:p>
        <a:p>
          <a:pPr>
            <a:lnSpc>
              <a:spcPct val="100000"/>
            </a:lnSpc>
          </a:pPr>
          <a:r>
            <a:rPr lang="en-US" dirty="0"/>
            <a:t>Grammar</a:t>
          </a:r>
        </a:p>
        <a:p>
          <a:pPr>
            <a:lnSpc>
              <a:spcPct val="100000"/>
            </a:lnSpc>
          </a:pPr>
          <a:r>
            <a:rPr lang="en-US" dirty="0"/>
            <a:t> Writing</a:t>
          </a:r>
        </a:p>
      </dgm:t>
    </dgm:pt>
    <dgm:pt modelId="{200690E4-C31F-43AF-BE5F-BEDC501D8AC7}" type="parTrans" cxnId="{FE796AAF-D068-4861-BDD6-3CB5CFE0102B}">
      <dgm:prSet/>
      <dgm:spPr/>
      <dgm:t>
        <a:bodyPr/>
        <a:lstStyle/>
        <a:p>
          <a:endParaRPr lang="en-US"/>
        </a:p>
      </dgm:t>
    </dgm:pt>
    <dgm:pt modelId="{E7EAB441-DAFC-4F0E-B9F4-4ECBCBC9AF66}" type="sibTrans" cxnId="{FE796AAF-D068-4861-BDD6-3CB5CFE0102B}">
      <dgm:prSet/>
      <dgm:spPr/>
      <dgm:t>
        <a:bodyPr/>
        <a:lstStyle/>
        <a:p>
          <a:endParaRPr lang="en-US"/>
        </a:p>
      </dgm:t>
    </dgm:pt>
    <dgm:pt modelId="{E3FA4BB7-2F24-4166-A060-3A12904A5824}">
      <dgm:prSet phldrT="[Text]"/>
      <dgm:spPr/>
      <dgm:t>
        <a:bodyPr/>
        <a:lstStyle/>
        <a:p>
          <a:r>
            <a:rPr lang="en-US" dirty="0"/>
            <a:t>GE II</a:t>
          </a:r>
        </a:p>
      </dgm:t>
    </dgm:pt>
    <dgm:pt modelId="{AC55C58B-6B7B-40B8-BE92-5B5D4D1998FB}" type="parTrans" cxnId="{491702A5-0F94-4189-B3BE-68205A1121CF}">
      <dgm:prSet/>
      <dgm:spPr/>
      <dgm:t>
        <a:bodyPr/>
        <a:lstStyle/>
        <a:p>
          <a:endParaRPr lang="en-US"/>
        </a:p>
      </dgm:t>
    </dgm:pt>
    <dgm:pt modelId="{1AD92082-13C8-4EFB-8B65-A1C8A9A51B34}" type="sibTrans" cxnId="{491702A5-0F94-4189-B3BE-68205A1121CF}">
      <dgm:prSet/>
      <dgm:spPr/>
      <dgm:t>
        <a:bodyPr/>
        <a:lstStyle/>
        <a:p>
          <a:endParaRPr lang="en-US"/>
        </a:p>
      </dgm:t>
    </dgm:pt>
    <dgm:pt modelId="{AB70E815-4041-4607-828F-2319A1FEC65C}">
      <dgm:prSet phldrT="[Text]"/>
      <dgm:spPr/>
      <dgm:t>
        <a:bodyPr/>
        <a:lstStyle/>
        <a:p>
          <a:r>
            <a:rPr lang="en-US" dirty="0"/>
            <a:t>Listening</a:t>
          </a:r>
        </a:p>
        <a:p>
          <a:r>
            <a:rPr lang="en-US" dirty="0"/>
            <a:t>Speaking</a:t>
          </a:r>
        </a:p>
      </dgm:t>
    </dgm:pt>
    <dgm:pt modelId="{63AC49B4-A638-4AD6-90EF-0C8FF462F6F3}" type="parTrans" cxnId="{E06C1A77-0E77-4605-B08A-4B9680534470}">
      <dgm:prSet/>
      <dgm:spPr/>
      <dgm:t>
        <a:bodyPr/>
        <a:lstStyle/>
        <a:p>
          <a:endParaRPr lang="en-US"/>
        </a:p>
      </dgm:t>
    </dgm:pt>
    <dgm:pt modelId="{3093303D-0D2C-4A9C-B69B-EE512CA3B262}" type="sibTrans" cxnId="{E06C1A77-0E77-4605-B08A-4B9680534470}">
      <dgm:prSet/>
      <dgm:spPr/>
      <dgm:t>
        <a:bodyPr/>
        <a:lstStyle/>
        <a:p>
          <a:endParaRPr lang="en-US"/>
        </a:p>
      </dgm:t>
    </dgm:pt>
    <dgm:pt modelId="{3ED8DF47-8445-4157-87A2-0637391E6CA3}" type="pres">
      <dgm:prSet presAssocID="{47E42332-BEA5-42EE-A287-E95BF2398E7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593B25C-C074-44BB-9357-32CA85C5E494}" type="pres">
      <dgm:prSet presAssocID="{AED260F6-76D0-4767-8DEA-77D51F1CA11E}" presName="horFlow" presStyleCnt="0"/>
      <dgm:spPr/>
    </dgm:pt>
    <dgm:pt modelId="{A276FFB2-DC29-418A-87EF-E0AEA9CE4875}" type="pres">
      <dgm:prSet presAssocID="{AED260F6-76D0-4767-8DEA-77D51F1CA11E}" presName="bigChev" presStyleLbl="node1" presStyleIdx="0" presStyleCnt="2" custScaleX="62487" custScaleY="74515"/>
      <dgm:spPr/>
    </dgm:pt>
    <dgm:pt modelId="{9CDB4260-F87C-4FB9-924E-CE2E114DA116}" type="pres">
      <dgm:prSet presAssocID="{200690E4-C31F-43AF-BE5F-BEDC501D8AC7}" presName="parTrans" presStyleCnt="0"/>
      <dgm:spPr/>
    </dgm:pt>
    <dgm:pt modelId="{C7144601-E4D5-4189-8EF0-13C9D847FDC9}" type="pres">
      <dgm:prSet presAssocID="{3F7A4E0B-EBBC-4210-88E8-C16D23668D9A}" presName="node" presStyleLbl="alignAccFollowNode1" presStyleIdx="0" presStyleCnt="2" custScaleX="70640" custScaleY="90118" custLinFactNeighborX="1182" custLinFactNeighborY="1080">
        <dgm:presLayoutVars>
          <dgm:bulletEnabled val="1"/>
        </dgm:presLayoutVars>
      </dgm:prSet>
      <dgm:spPr/>
    </dgm:pt>
    <dgm:pt modelId="{7AD6B7EF-E071-48DC-AC35-B08C4D764491}" type="pres">
      <dgm:prSet presAssocID="{AED260F6-76D0-4767-8DEA-77D51F1CA11E}" presName="vSp" presStyleCnt="0"/>
      <dgm:spPr/>
    </dgm:pt>
    <dgm:pt modelId="{620F47AD-0E29-405C-8462-AE613C52060D}" type="pres">
      <dgm:prSet presAssocID="{E3FA4BB7-2F24-4166-A060-3A12904A5824}" presName="horFlow" presStyleCnt="0"/>
      <dgm:spPr/>
    </dgm:pt>
    <dgm:pt modelId="{9731AFD8-12B3-4076-99B4-4F45625C57E8}" type="pres">
      <dgm:prSet presAssocID="{E3FA4BB7-2F24-4166-A060-3A12904A5824}" presName="bigChev" presStyleLbl="node1" presStyleIdx="1" presStyleCnt="2" custScaleX="60067" custScaleY="77072"/>
      <dgm:spPr/>
    </dgm:pt>
    <dgm:pt modelId="{FA6E76AF-0D22-4644-92E9-D7C18DCE29DD}" type="pres">
      <dgm:prSet presAssocID="{63AC49B4-A638-4AD6-90EF-0C8FF462F6F3}" presName="parTrans" presStyleCnt="0"/>
      <dgm:spPr/>
    </dgm:pt>
    <dgm:pt modelId="{62F2F628-657E-46CB-816E-A0221477C1C7}" type="pres">
      <dgm:prSet presAssocID="{AB70E815-4041-4607-828F-2319A1FEC65C}" presName="node" presStyleLbl="alignAccFollowNode1" presStyleIdx="1" presStyleCnt="2" custScaleX="73479" custScaleY="88892" custLinFactNeighborX="8284" custLinFactNeighborY="926">
        <dgm:presLayoutVars>
          <dgm:bulletEnabled val="1"/>
        </dgm:presLayoutVars>
      </dgm:prSet>
      <dgm:spPr/>
    </dgm:pt>
  </dgm:ptLst>
  <dgm:cxnLst>
    <dgm:cxn modelId="{BCB76D5E-A440-46F8-9CF3-9977B0A969E8}" type="presOf" srcId="{3F7A4E0B-EBBC-4210-88E8-C16D23668D9A}" destId="{C7144601-E4D5-4189-8EF0-13C9D847FDC9}" srcOrd="0" destOrd="0" presId="urn:microsoft.com/office/officeart/2005/8/layout/lProcess3"/>
    <dgm:cxn modelId="{E06C1A77-0E77-4605-B08A-4B9680534470}" srcId="{E3FA4BB7-2F24-4166-A060-3A12904A5824}" destId="{AB70E815-4041-4607-828F-2319A1FEC65C}" srcOrd="0" destOrd="0" parTransId="{63AC49B4-A638-4AD6-90EF-0C8FF462F6F3}" sibTransId="{3093303D-0D2C-4A9C-B69B-EE512CA3B262}"/>
    <dgm:cxn modelId="{DA2B4898-17FA-4B09-A5C2-7F8275036E4C}" type="presOf" srcId="{AB70E815-4041-4607-828F-2319A1FEC65C}" destId="{62F2F628-657E-46CB-816E-A0221477C1C7}" srcOrd="0" destOrd="0" presId="urn:microsoft.com/office/officeart/2005/8/layout/lProcess3"/>
    <dgm:cxn modelId="{1692CB9F-EEB8-458B-B040-1A2ED5C74454}" type="presOf" srcId="{AED260F6-76D0-4767-8DEA-77D51F1CA11E}" destId="{A276FFB2-DC29-418A-87EF-E0AEA9CE4875}" srcOrd="0" destOrd="0" presId="urn:microsoft.com/office/officeart/2005/8/layout/lProcess3"/>
    <dgm:cxn modelId="{491702A5-0F94-4189-B3BE-68205A1121CF}" srcId="{47E42332-BEA5-42EE-A287-E95BF2398E75}" destId="{E3FA4BB7-2F24-4166-A060-3A12904A5824}" srcOrd="1" destOrd="0" parTransId="{AC55C58B-6B7B-40B8-BE92-5B5D4D1998FB}" sibTransId="{1AD92082-13C8-4EFB-8B65-A1C8A9A51B34}"/>
    <dgm:cxn modelId="{05452AA9-A33E-441C-BA40-191CA05211B5}" type="presOf" srcId="{E3FA4BB7-2F24-4166-A060-3A12904A5824}" destId="{9731AFD8-12B3-4076-99B4-4F45625C57E8}" srcOrd="0" destOrd="0" presId="urn:microsoft.com/office/officeart/2005/8/layout/lProcess3"/>
    <dgm:cxn modelId="{FE796AAF-D068-4861-BDD6-3CB5CFE0102B}" srcId="{AED260F6-76D0-4767-8DEA-77D51F1CA11E}" destId="{3F7A4E0B-EBBC-4210-88E8-C16D23668D9A}" srcOrd="0" destOrd="0" parTransId="{200690E4-C31F-43AF-BE5F-BEDC501D8AC7}" sibTransId="{E7EAB441-DAFC-4F0E-B9F4-4ECBCBC9AF66}"/>
    <dgm:cxn modelId="{8EA31CDE-41EA-4E79-A365-D4E030EFD67B}" type="presOf" srcId="{47E42332-BEA5-42EE-A287-E95BF2398E75}" destId="{3ED8DF47-8445-4157-87A2-0637391E6CA3}" srcOrd="0" destOrd="0" presId="urn:microsoft.com/office/officeart/2005/8/layout/lProcess3"/>
    <dgm:cxn modelId="{C511F6E8-F2F8-4142-91A1-C28A2DF192B0}" srcId="{47E42332-BEA5-42EE-A287-E95BF2398E75}" destId="{AED260F6-76D0-4767-8DEA-77D51F1CA11E}" srcOrd="0" destOrd="0" parTransId="{0138A886-5E0A-4E55-BA37-781FB4D857B8}" sibTransId="{1C05813A-FDE6-418C-96D6-8303DD97AD86}"/>
    <dgm:cxn modelId="{77B9C800-7D6E-489B-8F6E-473725D50279}" type="presParOf" srcId="{3ED8DF47-8445-4157-87A2-0637391E6CA3}" destId="{B593B25C-C074-44BB-9357-32CA85C5E494}" srcOrd="0" destOrd="0" presId="urn:microsoft.com/office/officeart/2005/8/layout/lProcess3"/>
    <dgm:cxn modelId="{21DEFA9E-E40C-48CA-A20B-98966B4AB8E2}" type="presParOf" srcId="{B593B25C-C074-44BB-9357-32CA85C5E494}" destId="{A276FFB2-DC29-418A-87EF-E0AEA9CE4875}" srcOrd="0" destOrd="0" presId="urn:microsoft.com/office/officeart/2005/8/layout/lProcess3"/>
    <dgm:cxn modelId="{E82AD41A-3869-4BE9-AE70-19ECD6E0E866}" type="presParOf" srcId="{B593B25C-C074-44BB-9357-32CA85C5E494}" destId="{9CDB4260-F87C-4FB9-924E-CE2E114DA116}" srcOrd="1" destOrd="0" presId="urn:microsoft.com/office/officeart/2005/8/layout/lProcess3"/>
    <dgm:cxn modelId="{D76C273F-E6A8-49FC-80AF-574EEF306656}" type="presParOf" srcId="{B593B25C-C074-44BB-9357-32CA85C5E494}" destId="{C7144601-E4D5-4189-8EF0-13C9D847FDC9}" srcOrd="2" destOrd="0" presId="urn:microsoft.com/office/officeart/2005/8/layout/lProcess3"/>
    <dgm:cxn modelId="{B723D10E-926C-4A74-9361-1E787C32CE1D}" type="presParOf" srcId="{3ED8DF47-8445-4157-87A2-0637391E6CA3}" destId="{7AD6B7EF-E071-48DC-AC35-B08C4D764491}" srcOrd="1" destOrd="0" presId="urn:microsoft.com/office/officeart/2005/8/layout/lProcess3"/>
    <dgm:cxn modelId="{9E8B5FA9-EFC5-4F8A-8559-A827C85AC411}" type="presParOf" srcId="{3ED8DF47-8445-4157-87A2-0637391E6CA3}" destId="{620F47AD-0E29-405C-8462-AE613C52060D}" srcOrd="2" destOrd="0" presId="urn:microsoft.com/office/officeart/2005/8/layout/lProcess3"/>
    <dgm:cxn modelId="{B4B82701-4618-4ABF-8577-A4E2CAB6307B}" type="presParOf" srcId="{620F47AD-0E29-405C-8462-AE613C52060D}" destId="{9731AFD8-12B3-4076-99B4-4F45625C57E8}" srcOrd="0" destOrd="0" presId="urn:microsoft.com/office/officeart/2005/8/layout/lProcess3"/>
    <dgm:cxn modelId="{852F9034-31E6-4F91-A313-250158F54204}" type="presParOf" srcId="{620F47AD-0E29-405C-8462-AE613C52060D}" destId="{FA6E76AF-0D22-4644-92E9-D7C18DCE29DD}" srcOrd="1" destOrd="0" presId="urn:microsoft.com/office/officeart/2005/8/layout/lProcess3"/>
    <dgm:cxn modelId="{5CED9169-5D93-4E5A-A500-1FAB3DA04F66}" type="presParOf" srcId="{620F47AD-0E29-405C-8462-AE613C52060D}" destId="{62F2F628-657E-46CB-816E-A0221477C1C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6FFB2-DC29-418A-87EF-E0AEA9CE4875}">
      <dsp:nvSpPr>
        <dsp:cNvPr id="0" name=""/>
        <dsp:cNvSpPr/>
      </dsp:nvSpPr>
      <dsp:spPr>
        <a:xfrm>
          <a:off x="420" y="175349"/>
          <a:ext cx="4127036" cy="1968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GE I</a:t>
          </a:r>
        </a:p>
      </dsp:txBody>
      <dsp:txXfrm>
        <a:off x="984708" y="175349"/>
        <a:ext cx="2158460" cy="1968576"/>
      </dsp:txXfrm>
    </dsp:sp>
    <dsp:sp modelId="{C7144601-E4D5-4189-8EF0-13C9D847FDC9}">
      <dsp:nvSpPr>
        <dsp:cNvPr id="0" name=""/>
        <dsp:cNvSpPr/>
      </dsp:nvSpPr>
      <dsp:spPr>
        <a:xfrm>
          <a:off x="3269275" y="195293"/>
          <a:ext cx="3872374" cy="19760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Reading </a:t>
          </a:r>
        </a:p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Grammar</a:t>
          </a:r>
        </a:p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 Writing</a:t>
          </a:r>
        </a:p>
      </dsp:txBody>
      <dsp:txXfrm>
        <a:off x="4257301" y="195293"/>
        <a:ext cx="1896323" cy="1976051"/>
      </dsp:txXfrm>
    </dsp:sp>
    <dsp:sp modelId="{9731AFD8-12B3-4076-99B4-4F45625C57E8}">
      <dsp:nvSpPr>
        <dsp:cNvPr id="0" name=""/>
        <dsp:cNvSpPr/>
      </dsp:nvSpPr>
      <dsp:spPr>
        <a:xfrm>
          <a:off x="420" y="2517523"/>
          <a:ext cx="3967203" cy="20361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GE II</a:t>
          </a:r>
        </a:p>
      </dsp:txBody>
      <dsp:txXfrm>
        <a:off x="1018484" y="2517523"/>
        <a:ext cx="1931075" cy="2036128"/>
      </dsp:txXfrm>
    </dsp:sp>
    <dsp:sp modelId="{62F2F628-657E-46CB-816E-A0221477C1C7}">
      <dsp:nvSpPr>
        <dsp:cNvPr id="0" name=""/>
        <dsp:cNvSpPr/>
      </dsp:nvSpPr>
      <dsp:spPr>
        <a:xfrm>
          <a:off x="3113645" y="2581307"/>
          <a:ext cx="4028004" cy="194916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Listening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Speaking</a:t>
          </a:r>
        </a:p>
      </dsp:txBody>
      <dsp:txXfrm>
        <a:off x="4088229" y="2581307"/>
        <a:ext cx="2078836" cy="1949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E1268-E864-4E19-AD34-89394BE5CAD1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84252-DAB2-4D76-8D89-ACEAD78D85A0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0418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32018-7B4F-455E-9FF6-F36234938271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385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BCD64-915F-4532-9714-538FF55C8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88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39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29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897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50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285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669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83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662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77196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319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334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61003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802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715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66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999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77B93E-437F-D9D6-D3D1-6DE5F025A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44200" y="1"/>
            <a:ext cx="751984" cy="68579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74AAE1C-171A-32A3-E6FD-75252CAB8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1796" t="12194" r="49125" b="12256"/>
          <a:stretch/>
        </p:blipFill>
        <p:spPr>
          <a:xfrm>
            <a:off x="10732660" y="-5609"/>
            <a:ext cx="763524" cy="686360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581E4B7-6D97-63BF-7E87-5E71F8BD8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178" y="365125"/>
            <a:ext cx="9733538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B630934-DBD2-4535-961F-B198ABA2D0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106" y="2198915"/>
            <a:ext cx="9741183" cy="334531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20D2A6-7700-487F-AC7E-A5A2C30DC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FC30D6A-6415-42E1-89E9-EF806C3FE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5DBF26-BAB3-D5FD-5EA7-310263D4C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940584B-2A03-52F7-B667-9CD1A2BD7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1605041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3C0872-DC48-53B1-8569-7A913D92D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0744200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635D700-0F05-E0E7-FB42-2FC890C26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0630770" y="0"/>
            <a:ext cx="0" cy="68580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C00B3F-62BE-8535-5239-46279DF1B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052457"/>
            <a:ext cx="12192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09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0576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74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4237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19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394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8181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42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3060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F527E3-9AAC-4BEE-8FE0-34ABA634E6F0}" type="datetimeFigureOut">
              <a:rPr lang="zh-HK" altLang="en-US" smtClean="0"/>
              <a:t>15/10/2024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F0C568-5C23-456D-BDCB-41188AA32819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9730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C228AD-FB4C-6812-2D8A-2CEDD02619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2222" r="1" b="1"/>
          <a:stretch/>
        </p:blipFill>
        <p:spPr>
          <a:xfrm>
            <a:off x="1691946" y="1411009"/>
            <a:ext cx="8808108" cy="406080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61384" y="347708"/>
            <a:ext cx="7679167" cy="1063301"/>
          </a:xfrm>
        </p:spPr>
        <p:txBody>
          <a:bodyPr>
            <a:normAutofit/>
          </a:bodyPr>
          <a:lstStyle/>
          <a:p>
            <a:r>
              <a:rPr lang="en-US" altLang="zh-TW" dirty="0"/>
              <a:t>P3 –P4 </a:t>
            </a:r>
            <a:r>
              <a:rPr lang="zh-TW" altLang="en-US" dirty="0"/>
              <a:t>英文溫習技巧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2247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53F77DE-9A00-003D-3E35-AA011DA6A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D73156-2390-BB42-48B5-818ECA165475}"/>
              </a:ext>
            </a:extLst>
          </p:cNvPr>
          <p:cNvSpPr txBox="1">
            <a:spLocks/>
          </p:cNvSpPr>
          <p:nvPr/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4F6043-7A67-491B-98BC-F933DED7226D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8A8A1-7A81-1990-0643-E66CE4253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08" y="135659"/>
            <a:ext cx="3162528" cy="110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EBBD4E-D297-9366-9BDF-9E28AD162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0" y="101128"/>
            <a:ext cx="1643552" cy="1300952"/>
          </a:xfrm>
          <a:prstGeom prst="rect">
            <a:avLst/>
          </a:prstGeom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CA3C9DF6-D166-7940-B7B8-065D7E572106}"/>
              </a:ext>
            </a:extLst>
          </p:cNvPr>
          <p:cNvSpPr/>
          <p:nvPr/>
        </p:nvSpPr>
        <p:spPr>
          <a:xfrm>
            <a:off x="6992112" y="217509"/>
            <a:ext cx="4511040" cy="1184572"/>
          </a:xfrm>
          <a:prstGeom prst="wedgeRoundRectCallout">
            <a:avLst>
              <a:gd name="adj1" fmla="val 54843"/>
              <a:gd name="adj2" fmla="val 6666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Revise Grammar items (in the textbook) such as 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296DC2-5A51-736C-C290-445CA1F19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67" y="1802993"/>
            <a:ext cx="4232890" cy="439968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A85F72-983F-E4BC-7099-CE8F3CEC5F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4687" y="1463122"/>
            <a:ext cx="3759073" cy="50794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DC6C6E-62E4-42D4-5F12-E88562E649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1690" y="1787753"/>
            <a:ext cx="2994920" cy="467146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79637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53F77DE-9A00-003D-3E35-AA011DA6A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D73156-2390-BB42-48B5-818ECA165475}"/>
              </a:ext>
            </a:extLst>
          </p:cNvPr>
          <p:cNvSpPr txBox="1">
            <a:spLocks/>
          </p:cNvSpPr>
          <p:nvPr/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4F6043-7A67-491B-98BC-F933DED7226D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8A8A1-7A81-1990-0643-E66CE4253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08" y="135659"/>
            <a:ext cx="3162528" cy="110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EBBD4E-D297-9366-9BDF-9E28AD162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0" y="101128"/>
            <a:ext cx="1643552" cy="1300952"/>
          </a:xfrm>
          <a:prstGeom prst="rect">
            <a:avLst/>
          </a:prstGeom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CA3C9DF6-D166-7940-B7B8-065D7E572106}"/>
              </a:ext>
            </a:extLst>
          </p:cNvPr>
          <p:cNvSpPr/>
          <p:nvPr/>
        </p:nvSpPr>
        <p:spPr>
          <a:xfrm>
            <a:off x="6992112" y="217509"/>
            <a:ext cx="4511040" cy="1184572"/>
          </a:xfrm>
          <a:prstGeom prst="wedgeRoundRectCallout">
            <a:avLst>
              <a:gd name="adj1" fmla="val 54843"/>
              <a:gd name="adj2" fmla="val 6666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Revise Grammar items (in the textbook) such as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C7F52E-A4C9-428F-3680-22B76EC4F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146" y="1998892"/>
            <a:ext cx="6290439" cy="31217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DF02F9-386E-7B44-5DD6-CC11308D5E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1" y="2199566"/>
            <a:ext cx="5610885" cy="22403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94A42A-41F1-48C7-6580-0E2C9B361AB1}"/>
              </a:ext>
            </a:extLst>
          </p:cNvPr>
          <p:cNvSpPr/>
          <p:nvPr/>
        </p:nvSpPr>
        <p:spPr>
          <a:xfrm>
            <a:off x="1181206" y="4600905"/>
            <a:ext cx="3789680" cy="812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**Verb Table**</a:t>
            </a:r>
          </a:p>
        </p:txBody>
      </p:sp>
    </p:spTree>
    <p:extLst>
      <p:ext uri="{BB962C8B-B14F-4D97-AF65-F5344CB8AC3E}">
        <p14:creationId xmlns:p14="http://schemas.microsoft.com/office/powerpoint/2010/main" val="1972555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53F77DE-9A00-003D-3E35-AA011DA6A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D73156-2390-BB42-48B5-818ECA165475}"/>
              </a:ext>
            </a:extLst>
          </p:cNvPr>
          <p:cNvSpPr txBox="1">
            <a:spLocks/>
          </p:cNvSpPr>
          <p:nvPr/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4F6043-7A67-491B-98BC-F933DED7226D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8A8A1-7A81-1990-0643-E66CE4253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08" y="135659"/>
            <a:ext cx="3162528" cy="110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EBBD4E-D297-9366-9BDF-9E28AD162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0" y="101128"/>
            <a:ext cx="1643552" cy="1300952"/>
          </a:xfrm>
          <a:prstGeom prst="rect">
            <a:avLst/>
          </a:prstGeom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CA3C9DF6-D166-7940-B7B8-065D7E572106}"/>
              </a:ext>
            </a:extLst>
          </p:cNvPr>
          <p:cNvSpPr/>
          <p:nvPr/>
        </p:nvSpPr>
        <p:spPr>
          <a:xfrm>
            <a:off x="521800" y="1843108"/>
            <a:ext cx="4511040" cy="1552499"/>
          </a:xfrm>
          <a:prstGeom prst="wedgeRoundRectCallout">
            <a:avLst>
              <a:gd name="adj1" fmla="val 54843"/>
              <a:gd name="adj2" fmla="val 6666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Learn Reading skills from RSW + JS (P2-4)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FF5381-DA10-3FE3-0A5A-E9BD509FA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1990" y="1843108"/>
            <a:ext cx="3387768" cy="3714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E33A96-DA4A-2538-0F34-AA28692A3C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800" y="4279120"/>
            <a:ext cx="7717664" cy="231456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F7827F-B937-8D38-14EC-0F234F0E00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4062" y="135659"/>
            <a:ext cx="2752808" cy="406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08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7915" y="0"/>
            <a:ext cx="1045215" cy="1122971"/>
          </a:xfrm>
        </p:spPr>
        <p:txBody>
          <a:bodyPr>
            <a:normAutofit/>
          </a:bodyPr>
          <a:lstStyle/>
          <a:p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P.3</a:t>
            </a:r>
            <a:endParaRPr lang="zh-HK" altLang="en-US" sz="4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內容版面配置區 2"/>
          <p:cNvSpPr>
            <a:spLocks noGrp="1"/>
          </p:cNvSpPr>
          <p:nvPr>
            <p:ph idx="1"/>
          </p:nvPr>
        </p:nvSpPr>
        <p:spPr>
          <a:xfrm>
            <a:off x="7145734" y="1504764"/>
            <a:ext cx="4968636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不宜慢慢數行</a:t>
            </a:r>
            <a:endParaRPr lang="en-US" altLang="zh-TW" sz="40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可</a:t>
            </a:r>
            <a:r>
              <a:rPr lang="zh-TW" altLang="en-US" sz="4000" dirty="0">
                <a:solidFill>
                  <a:srgbClr val="7030A0"/>
                </a:solidFill>
                <a:highlight>
                  <a:srgbClr val="FFFF00"/>
                </a:highlight>
                <a:latin typeface="華康粗圓體" panose="020F0709000000000000" pitchFamily="49" charset="-120"/>
                <a:ea typeface="華康粗圓體" panose="020F0709000000000000" pitchFamily="49" charset="-120"/>
              </a:rPr>
              <a:t>用筆間下重點</a:t>
            </a:r>
            <a:endParaRPr lang="en-US" altLang="zh-TW" sz="4000" dirty="0">
              <a:solidFill>
                <a:srgbClr val="7030A0"/>
              </a:solidFill>
              <a:highlight>
                <a:srgbClr val="FFFF00"/>
              </a:highlight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先看問題，</a:t>
            </a:r>
            <a:endParaRPr lang="en-US" altLang="zh-TW" sz="40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    </a:t>
            </a:r>
            <a:r>
              <a:rPr lang="zh-TW" altLang="en-US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再看文章</a:t>
            </a:r>
            <a:endParaRPr lang="en-US" altLang="zh-TW" sz="40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65" y="846746"/>
            <a:ext cx="7029450" cy="5391150"/>
          </a:xfrm>
          <a:prstGeom prst="rect">
            <a:avLst/>
          </a:prstGeom>
        </p:spPr>
      </p:pic>
      <p:sp>
        <p:nvSpPr>
          <p:cNvPr id="14" name="橢圓 13"/>
          <p:cNvSpPr/>
          <p:nvPr/>
        </p:nvSpPr>
        <p:spPr>
          <a:xfrm>
            <a:off x="173140" y="2800743"/>
            <a:ext cx="530577" cy="572907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5" name="橢圓 14"/>
          <p:cNvSpPr/>
          <p:nvPr/>
        </p:nvSpPr>
        <p:spPr>
          <a:xfrm>
            <a:off x="311201" y="4306427"/>
            <a:ext cx="530577" cy="575733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3018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7915" y="-202592"/>
            <a:ext cx="10515600" cy="1325563"/>
          </a:xfrm>
        </p:spPr>
        <p:txBody>
          <a:bodyPr/>
          <a:lstStyle/>
          <a:p>
            <a:r>
              <a:rPr lang="en-US" altLang="zh-HK" dirty="0">
                <a:solidFill>
                  <a:srgbClr val="002060"/>
                </a:solidFill>
                <a:latin typeface="Comic Sans MS" panose="030F0702030302020204" pitchFamily="66" charset="0"/>
              </a:rPr>
              <a:t>P.3</a:t>
            </a:r>
            <a:endParaRPr lang="zh-HK" altLang="en-US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5342"/>
          <a:stretch/>
        </p:blipFill>
        <p:spPr>
          <a:xfrm>
            <a:off x="6580335" y="3890256"/>
            <a:ext cx="5063750" cy="160453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" y="827696"/>
            <a:ext cx="7029450" cy="5391150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7449457" y="827696"/>
            <a:ext cx="39841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長答 </a:t>
            </a:r>
            <a:r>
              <a:rPr lang="en-US" altLang="zh-TW" sz="36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(answer in complete sentences)</a:t>
            </a:r>
            <a:r>
              <a:rPr lang="zh-TW" altLang="en-US" sz="36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：</a:t>
            </a:r>
            <a:r>
              <a:rPr lang="en-US" altLang="zh-TW" sz="36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 </a:t>
            </a:r>
            <a:br>
              <a:rPr lang="en-US" altLang="zh-TW" sz="36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</a:br>
            <a:r>
              <a:rPr lang="zh-TW" altLang="en-US" sz="36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一定要試做</a:t>
            </a:r>
            <a:endParaRPr lang="zh-HK" altLang="en-US" sz="36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825959" y="4461689"/>
            <a:ext cx="3037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</a:rPr>
              <a:t>sees a cat (Felix)</a:t>
            </a:r>
            <a:endParaRPr lang="zh-HK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9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45956" y="188030"/>
            <a:ext cx="5393619" cy="1325563"/>
          </a:xfrm>
        </p:spPr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一定會多於一個答案</a:t>
            </a:r>
            <a:r>
              <a:rPr lang="en-US" altLang="zh-TW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!</a:t>
            </a:r>
            <a:endParaRPr lang="zh-HK" altLang="en-US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01561"/>
            <a:ext cx="5743575" cy="36195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68" y="558025"/>
            <a:ext cx="6075822" cy="465977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45956" y="1422400"/>
            <a:ext cx="3747911" cy="40322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" name="橢圓 7"/>
          <p:cNvSpPr/>
          <p:nvPr/>
        </p:nvSpPr>
        <p:spPr>
          <a:xfrm>
            <a:off x="8896022" y="4438869"/>
            <a:ext cx="246743" cy="290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9" name="橢圓 8"/>
          <p:cNvSpPr/>
          <p:nvPr/>
        </p:nvSpPr>
        <p:spPr>
          <a:xfrm>
            <a:off x="7249267" y="2887914"/>
            <a:ext cx="246743" cy="290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0" name="橢圓 9"/>
          <p:cNvSpPr/>
          <p:nvPr/>
        </p:nvSpPr>
        <p:spPr>
          <a:xfrm>
            <a:off x="10553284" y="2837642"/>
            <a:ext cx="254263" cy="26475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1918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95637" y="1803591"/>
            <a:ext cx="10515600" cy="4351338"/>
          </a:xfrm>
        </p:spPr>
        <p:txBody>
          <a:bodyPr/>
          <a:lstStyle/>
          <a:p>
            <a:r>
              <a:rPr lang="en-US" altLang="zh-HK" dirty="0"/>
              <a:t>1.  What is Sue reading?</a:t>
            </a:r>
            <a:endParaRPr lang="zh-TW" altLang="zh-HK" dirty="0"/>
          </a:p>
          <a:p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A.  a leaflet						</a:t>
            </a:r>
            <a:endParaRPr lang="zh-TW" altLang="zh-HK" dirty="0"/>
          </a:p>
          <a:p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B.  a story</a:t>
            </a:r>
            <a:endParaRPr lang="zh-TW" altLang="zh-HK" dirty="0"/>
          </a:p>
          <a:p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C.  an online forum				   	</a:t>
            </a:r>
            <a:endParaRPr lang="zh-TW" altLang="zh-HK" dirty="0"/>
          </a:p>
          <a:p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D.  an article </a:t>
            </a:r>
            <a:endParaRPr lang="zh-TW" altLang="zh-HK" dirty="0"/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78" y="440316"/>
            <a:ext cx="6123892" cy="5469492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7082971" y="3381829"/>
            <a:ext cx="246743" cy="290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82289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70707" y="583578"/>
            <a:ext cx="5780314" cy="1325563"/>
          </a:xfrm>
        </p:spPr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不要怕深字</a:t>
            </a:r>
            <a:r>
              <a:rPr lang="en-US" altLang="zh-TW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!</a:t>
            </a:r>
            <a:endParaRPr lang="zh-HK" altLang="en-US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84386" y="1776855"/>
            <a:ext cx="5479931" cy="4152637"/>
          </a:xfrm>
        </p:spPr>
        <p:txBody>
          <a:bodyPr/>
          <a:lstStyle/>
          <a:p>
            <a:pPr marL="0" indent="0">
              <a:buNone/>
            </a:pPr>
            <a:r>
              <a:rPr lang="en-US" altLang="zh-HK" dirty="0"/>
              <a:t>3.  Read line 5.  What does ‘splendid’ mean?</a:t>
            </a:r>
            <a:endParaRPr lang="zh-TW" altLang="zh-HK" dirty="0"/>
          </a:p>
          <a:p>
            <a:pPr marL="0" indent="0">
              <a:buNone/>
            </a:pPr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A.  delicious				</a:t>
            </a:r>
            <a:endParaRPr lang="zh-TW" altLang="zh-HK" dirty="0"/>
          </a:p>
          <a:p>
            <a:pPr marL="0" indent="0">
              <a:buNone/>
            </a:pPr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B.  beautiful</a:t>
            </a:r>
            <a:endParaRPr lang="zh-TW" altLang="zh-HK" dirty="0"/>
          </a:p>
          <a:p>
            <a:pPr marL="0" indent="0">
              <a:buNone/>
            </a:pPr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C.  relaxing				</a:t>
            </a:r>
            <a:endParaRPr lang="zh-TW" altLang="zh-HK" dirty="0"/>
          </a:p>
          <a:p>
            <a:pPr marL="0" indent="0">
              <a:buNone/>
            </a:pPr>
            <a:r>
              <a:rPr lang="en-US" altLang="zh-HK" dirty="0">
                <a:sym typeface="Wingdings" panose="05000000000000000000" pitchFamily="2" charset="2"/>
              </a:rPr>
              <a:t></a:t>
            </a:r>
            <a:r>
              <a:rPr lang="en-US" altLang="zh-HK" dirty="0"/>
              <a:t> D.  comfortable</a:t>
            </a:r>
            <a:endParaRPr lang="zh-TW" altLang="zh-HK" dirty="0"/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83" y="894371"/>
            <a:ext cx="6123892" cy="5469492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6587840" y="2878748"/>
            <a:ext cx="246743" cy="290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83454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41912" y="933168"/>
            <a:ext cx="5555457" cy="1325563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這類題目會花最多時間 </a:t>
            </a:r>
            <a:r>
              <a:rPr lang="en-US" altLang="zh-TW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(KS2)</a:t>
            </a:r>
            <a:endParaRPr lang="zh-HK" altLang="en-US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31" y="317028"/>
            <a:ext cx="6123892" cy="5469492"/>
          </a:xfrm>
          <a:prstGeom prst="rect">
            <a:avLst/>
          </a:prstGeom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044267" y="2927381"/>
            <a:ext cx="29546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H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			</a:t>
            </a:r>
            <a:endParaRPr kumimoji="0" lang="en-US" altLang="zh-TW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sym typeface="Wingdings" panose="05000000000000000000" pitchFamily="2" charset="2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ea typeface="新細明體" panose="02020500000000000000" pitchFamily="18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5932488" y="2258731"/>
            <a:ext cx="6064881" cy="338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H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363538" lvl="0" indent="-363538"/>
            <a:r>
              <a:rPr lang="en-US" altLang="zh-TW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5.  Which of the following sentences </a:t>
            </a:r>
            <a:r>
              <a:rPr lang="en-US" altLang="zh-TW" sz="20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is </a:t>
            </a:r>
            <a:r>
              <a:rPr lang="en-US" altLang="zh-TW" sz="2000" b="1" u="sng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NOT</a:t>
            </a:r>
            <a:r>
              <a:rPr lang="en-US" altLang="zh-TW" sz="20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true?</a:t>
            </a:r>
            <a:endParaRPr kumimoji="0" lang="en-US" altLang="zh-TW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363538" lvl="0" indent="-363538"/>
            <a:r>
              <a:rPr lang="en-US" altLang="zh-TW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	</a:t>
            </a:r>
            <a:r>
              <a:rPr lang="en-US" altLang="zh-HK" sz="2000" dirty="0"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</a:t>
            </a:r>
            <a:r>
              <a:rPr lang="en-US" altLang="zh-HK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 A</a:t>
            </a:r>
            <a:r>
              <a:rPr lang="en-US" altLang="zh-TW" sz="2000" dirty="0"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.  Mimi Restaurant is in Kowloon.</a:t>
            </a:r>
            <a:r>
              <a:rPr lang="en-US" altLang="zh-HK" sz="2000" dirty="0"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	 </a:t>
            </a:r>
            <a:r>
              <a:rPr kumimoji="0" lang="en-US" altLang="zh-H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</a:t>
            </a:r>
            <a:r>
              <a:rPr kumimoji="0" lang="en-US" altLang="zh-H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</a:rPr>
              <a:t>B</a:t>
            </a:r>
            <a:r>
              <a:rPr kumimoji="0" lang="en-US" altLang="zh-TW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.  Kelly enjoyed the curry dishes in Mimi Restaurant.</a:t>
            </a:r>
            <a:endParaRPr kumimoji="0" lang="en-US" altLang="zh-TW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sym typeface="Wingdings" panose="05000000000000000000" pitchFamily="2" charset="2"/>
            </a:endParaRP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  	</a:t>
            </a:r>
            <a:r>
              <a:rPr kumimoji="0" lang="en-US" altLang="zh-H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</a:t>
            </a:r>
            <a:r>
              <a:rPr kumimoji="0" lang="en-US" altLang="zh-H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</a:rPr>
              <a:t> C</a:t>
            </a:r>
            <a:r>
              <a:rPr kumimoji="0" lang="en-US" altLang="zh-TW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.  Billy thinks the waiters were friendly.</a:t>
            </a:r>
          </a:p>
          <a:p>
            <a:pPr marL="363538" indent="0"/>
            <a:r>
              <a:rPr lang="en-US" altLang="zh-HK" sz="2000" dirty="0"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</a:t>
            </a:r>
            <a:r>
              <a:rPr lang="en-US" altLang="zh-HK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 D</a:t>
            </a:r>
            <a:r>
              <a:rPr lang="en-US" altLang="zh-TW" sz="2000" dirty="0"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.  Peter chose Mimi Restaurant because it was his birthday.</a:t>
            </a: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endParaRPr kumimoji="0" lang="en-US" altLang="zh-TW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sym typeface="Wingdings" panose="05000000000000000000" pitchFamily="2" charset="2"/>
            </a:endParaRP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HK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新細明體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endParaRPr kumimoji="0" lang="en-US" altLang="zh-TW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ea typeface="新細明體" panose="02020500000000000000" pitchFamily="18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6323390" y="4097926"/>
            <a:ext cx="246743" cy="2902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86652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53F77DE-9A00-003D-3E35-AA011DA6A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D73156-2390-BB42-48B5-818ECA165475}"/>
              </a:ext>
            </a:extLst>
          </p:cNvPr>
          <p:cNvSpPr txBox="1">
            <a:spLocks/>
          </p:cNvSpPr>
          <p:nvPr/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4F6043-7A67-491B-98BC-F933DED7226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8A8A1-7A81-1990-0643-E66CE4253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08" y="135659"/>
            <a:ext cx="3162528" cy="110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EBBD4E-D297-9366-9BDF-9E28AD162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0" y="101128"/>
            <a:ext cx="1643552" cy="1300952"/>
          </a:xfrm>
          <a:prstGeom prst="rect">
            <a:avLst/>
          </a:prstGeom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CA3C9DF6-D166-7940-B7B8-065D7E572106}"/>
              </a:ext>
            </a:extLst>
          </p:cNvPr>
          <p:cNvSpPr/>
          <p:nvPr/>
        </p:nvSpPr>
        <p:spPr>
          <a:xfrm>
            <a:off x="6992112" y="217508"/>
            <a:ext cx="4511040" cy="1300951"/>
          </a:xfrm>
          <a:prstGeom prst="wedgeRoundRectCallout">
            <a:avLst>
              <a:gd name="adj1" fmla="val 54843"/>
              <a:gd name="adj2" fmla="val 6666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Writing : with pictures/ with mind-map /key sentence 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84202F-A578-EE2F-FCF5-4C26360F4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037" y="1526472"/>
            <a:ext cx="3659741" cy="45777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84227E-CE19-3C15-0DE9-B875C8711F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1035" y="1722858"/>
            <a:ext cx="2980059" cy="41849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8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98901-C2A2-127E-B77F-EA52AF266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DF9882-8980-B726-BD6C-9C8546BCC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89" y="1477522"/>
            <a:ext cx="3786501" cy="2997201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17B389A-5370-7597-1956-9E410F844D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2523774"/>
              </p:ext>
            </p:extLst>
          </p:nvPr>
        </p:nvGraphicFramePr>
        <p:xfrm>
          <a:off x="4146796" y="685800"/>
          <a:ext cx="7141650" cy="472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9CBE9486-88E1-181D-72D4-FE8EFBAB4340}"/>
              </a:ext>
            </a:extLst>
          </p:cNvPr>
          <p:cNvSpPr/>
          <p:nvPr/>
        </p:nvSpPr>
        <p:spPr>
          <a:xfrm>
            <a:off x="4309353" y="5573949"/>
            <a:ext cx="6089515" cy="5350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* </a:t>
            </a:r>
            <a:r>
              <a:rPr lang="en-US" sz="3600" dirty="0"/>
              <a:t>Dictation Exam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994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35684" y="195443"/>
            <a:ext cx="3714947" cy="1325563"/>
          </a:xfrm>
        </p:spPr>
        <p:txBody>
          <a:bodyPr>
            <a:normAutofit/>
          </a:bodyPr>
          <a:lstStyle/>
          <a:p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Writing</a:t>
            </a:r>
            <a:r>
              <a:rPr lang="zh-TW" altLang="en-US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：</a:t>
            </a:r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P.3 </a:t>
            </a:r>
            <a:endParaRPr lang="zh-HK" altLang="en-US" sz="4000" dirty="0">
              <a:solidFill>
                <a:srgbClr val="002060"/>
              </a:solidFill>
              <a:latin typeface="Comic Sans MS" panose="030F0702030302020204" pitchFamily="66" charset="0"/>
              <a:ea typeface="華康粗圓體" panose="020F07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58569" y="1345908"/>
            <a:ext cx="4586516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三年級開始須分段</a:t>
            </a:r>
            <a:endParaRPr lang="en-US" altLang="zh-TW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。</a:t>
            </a:r>
            <a:endParaRPr lang="en-US" altLang="zh-TW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  <a:p>
            <a:pPr>
              <a:lnSpc>
                <a:spcPts val="4000"/>
              </a:lnSpc>
            </a:pP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忌用</a:t>
            </a:r>
            <a: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run-on sentence</a:t>
            </a: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，如</a:t>
            </a:r>
            <a: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:</a:t>
            </a:r>
            <a:b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</a:br>
            <a:r>
              <a:rPr lang="en-US" altLang="zh-TW" dirty="0">
                <a:latin typeface="Comic Sans MS" panose="030F0702030302020204" pitchFamily="66" charset="0"/>
              </a:rPr>
              <a:t>Today Tim had a party at home</a:t>
            </a:r>
            <a:r>
              <a:rPr lang="en-US" altLang="zh-TW" dirty="0">
                <a:solidFill>
                  <a:srgbClr val="FF0000"/>
                </a:solidFill>
                <a:latin typeface="Comic Sans MS" panose="030F0702030302020204" pitchFamily="66" charset="0"/>
              </a:rPr>
              <a:t>, h</a:t>
            </a:r>
            <a:r>
              <a:rPr lang="en-US" altLang="zh-TW" dirty="0">
                <a:latin typeface="Comic Sans MS" panose="030F0702030302020204" pitchFamily="66" charset="0"/>
              </a:rPr>
              <a:t>e prepared a lot of food</a:t>
            </a:r>
            <a:r>
              <a:rPr lang="en-US" altLang="zh-TW" dirty="0">
                <a:solidFill>
                  <a:srgbClr val="FF0000"/>
                </a:solidFill>
                <a:latin typeface="Comic Sans MS" panose="030F0702030302020204" pitchFamily="66" charset="0"/>
              </a:rPr>
              <a:t>, t</a:t>
            </a:r>
            <a:r>
              <a:rPr lang="en-US" altLang="zh-TW" dirty="0">
                <a:latin typeface="Comic Sans MS" panose="030F0702030302020204" pitchFamily="66" charset="0"/>
              </a:rPr>
              <a:t>here was a big cake. 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65" y="195443"/>
            <a:ext cx="54959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6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r="5466"/>
          <a:stretch/>
        </p:blipFill>
        <p:spPr>
          <a:xfrm>
            <a:off x="6495067" y="2732865"/>
            <a:ext cx="5625597" cy="2743807"/>
          </a:xfrm>
          <a:prstGeom prst="rect">
            <a:avLst/>
          </a:prstGeom>
        </p:spPr>
      </p:pic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7060786" y="368232"/>
            <a:ext cx="3714947" cy="1325563"/>
          </a:xfrm>
        </p:spPr>
        <p:txBody>
          <a:bodyPr>
            <a:normAutofit/>
          </a:bodyPr>
          <a:lstStyle/>
          <a:p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Writing</a:t>
            </a:r>
            <a:r>
              <a:rPr lang="zh-TW" altLang="en-US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：</a:t>
            </a:r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P.4 </a:t>
            </a:r>
            <a:endParaRPr lang="zh-HK" altLang="en-US" sz="4000" dirty="0">
              <a:solidFill>
                <a:srgbClr val="002060"/>
              </a:solidFill>
              <a:latin typeface="Comic Sans MS" panose="030F0702030302020204" pitchFamily="66" charset="0"/>
              <a:ea typeface="華康粗圓體" panose="020F0709000000000000" pitchFamily="49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7060786" y="1568058"/>
            <a:ext cx="4697582" cy="4351338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圈下題目關鍵詞</a:t>
            </a:r>
            <a: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:</a:t>
            </a:r>
            <a:endParaRPr lang="zh-HK" altLang="en-US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433632" y="270319"/>
            <a:ext cx="6061435" cy="6328444"/>
            <a:chOff x="527901" y="289172"/>
            <a:chExt cx="6061435" cy="6328444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3"/>
            <a:srcRect l="2460" r="2369" b="1137"/>
            <a:stretch/>
          </p:blipFill>
          <p:spPr>
            <a:xfrm>
              <a:off x="527901" y="289172"/>
              <a:ext cx="6061435" cy="6328444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575035" y="550501"/>
              <a:ext cx="2287281" cy="2380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2058860" y="794398"/>
              <a:ext cx="344975" cy="25546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120387" y="599803"/>
              <a:ext cx="398104" cy="18873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671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70120" y="1243437"/>
            <a:ext cx="539803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HK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KS2 </a:t>
            </a:r>
            <a:r>
              <a:rPr lang="zh-TW" altLang="en-US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學生應可用</a:t>
            </a:r>
            <a:r>
              <a:rPr lang="en-US" altLang="zh-TW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Past tense</a:t>
            </a:r>
          </a:p>
          <a:p>
            <a:pPr>
              <a:lnSpc>
                <a:spcPct val="120000"/>
              </a:lnSpc>
            </a:pPr>
            <a:r>
              <a:rPr lang="zh-TW" altLang="en-US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留意圖畫細節</a:t>
            </a:r>
            <a:endParaRPr lang="en-US" altLang="zh-TW" sz="40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在考試前預備一些連接詞及佳詞，如</a:t>
            </a:r>
            <a:r>
              <a:rPr lang="en-US" altLang="zh-TW" sz="40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:</a:t>
            </a:r>
            <a:b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</a:br>
            <a:r>
              <a:rPr lang="en-US" altLang="zh-TW" sz="4000" dirty="0">
                <a:solidFill>
                  <a:srgbClr val="C0000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but/ because / suddenly/ in the end</a:t>
            </a:r>
          </a:p>
          <a:p>
            <a:pPr>
              <a:lnSpc>
                <a:spcPct val="120000"/>
              </a:lnSpc>
            </a:pPr>
            <a:r>
              <a:rPr lang="en-US" altLang="zh-TW" sz="4000" dirty="0">
                <a:solidFill>
                  <a:srgbClr val="C0000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Thrilled/ disappointed/ frustrated</a:t>
            </a:r>
          </a:p>
          <a:p>
            <a:endParaRPr lang="en-US" altLang="zh-TW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  <a:p>
            <a:pPr marL="0" indent="0">
              <a:buNone/>
            </a:pPr>
            <a:endParaRPr lang="en-US" altLang="zh-TW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450320" y="368232"/>
            <a:ext cx="5912380" cy="6101748"/>
            <a:chOff x="1164695" y="556227"/>
            <a:chExt cx="5629275" cy="565785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4695" y="556227"/>
              <a:ext cx="5629275" cy="5657850"/>
            </a:xfrm>
            <a:prstGeom prst="rect">
              <a:avLst/>
            </a:prstGeom>
          </p:spPr>
        </p:pic>
        <p:sp>
          <p:nvSpPr>
            <p:cNvPr id="6" name="橢圓 5"/>
            <p:cNvSpPr/>
            <p:nvPr/>
          </p:nvSpPr>
          <p:spPr>
            <a:xfrm>
              <a:off x="2925233" y="1693795"/>
              <a:ext cx="1016000" cy="959555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5504744" y="1529645"/>
              <a:ext cx="1016000" cy="959555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643944" y="3516489"/>
              <a:ext cx="1823156" cy="694267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  <p:sp>
        <p:nvSpPr>
          <p:cNvPr id="10" name="標題 1"/>
          <p:cNvSpPr txBox="1">
            <a:spLocks/>
          </p:cNvSpPr>
          <p:nvPr/>
        </p:nvSpPr>
        <p:spPr>
          <a:xfrm>
            <a:off x="6555845" y="121033"/>
            <a:ext cx="37149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Writing</a:t>
            </a:r>
            <a:r>
              <a:rPr lang="zh-TW" altLang="en-US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：</a:t>
            </a:r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P.4 </a:t>
            </a:r>
            <a:endParaRPr lang="zh-HK" altLang="en-US" sz="4000" dirty="0">
              <a:solidFill>
                <a:srgbClr val="002060"/>
              </a:solidFill>
              <a:latin typeface="Comic Sans MS" panose="030F0702030302020204" pitchFamily="66" charset="0"/>
              <a:ea typeface="華康粗圓體" panose="020F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500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628730" y="1322600"/>
            <a:ext cx="44059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留意用第一身還是第三身視角</a:t>
            </a:r>
            <a:endParaRPr lang="zh-HK" altLang="en-US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b="1080"/>
          <a:stretch/>
        </p:blipFill>
        <p:spPr>
          <a:xfrm>
            <a:off x="324380" y="499259"/>
            <a:ext cx="5914450" cy="588026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t="8649" r="9078" b="12539"/>
          <a:stretch/>
        </p:blipFill>
        <p:spPr>
          <a:xfrm>
            <a:off x="6238830" y="3083013"/>
            <a:ext cx="5844857" cy="234315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554577" y="4254588"/>
            <a:ext cx="398104" cy="362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6628730" y="291541"/>
            <a:ext cx="3533775" cy="1325563"/>
          </a:xfrm>
        </p:spPr>
        <p:txBody>
          <a:bodyPr>
            <a:normAutofit/>
          </a:bodyPr>
          <a:lstStyle/>
          <a:p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Writing</a:t>
            </a:r>
            <a:r>
              <a:rPr lang="zh-TW" altLang="en-US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：</a:t>
            </a:r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P.4 </a:t>
            </a:r>
            <a:endParaRPr lang="zh-HK" altLang="en-US" sz="4000" dirty="0">
              <a:solidFill>
                <a:srgbClr val="002060"/>
              </a:solidFill>
              <a:latin typeface="Comic Sans MS" panose="030F0702030302020204" pitchFamily="66" charset="0"/>
              <a:ea typeface="華康粗圓體" panose="020F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284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175243" y="881213"/>
            <a:ext cx="55894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結尾要至少</a:t>
            </a:r>
            <a: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20</a:t>
            </a: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字</a:t>
            </a:r>
            <a: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/</a:t>
            </a: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用一段。</a:t>
            </a:r>
            <a:endParaRPr lang="zh-HK" altLang="en-US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b="850"/>
          <a:stretch/>
        </p:blipFill>
        <p:spPr>
          <a:xfrm>
            <a:off x="231987" y="644163"/>
            <a:ext cx="5629275" cy="560976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096000" y="1688564"/>
            <a:ext cx="8465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8000" dirty="0">
                <a:solidFill>
                  <a:srgbClr val="FF0000"/>
                </a:solidFill>
              </a:rPr>
              <a:t>L</a:t>
            </a:r>
          </a:p>
          <a:p>
            <a:r>
              <a:rPr lang="en-US" altLang="zh-HK" sz="8000" dirty="0">
                <a:solidFill>
                  <a:srgbClr val="FF0000"/>
                </a:solidFill>
              </a:rPr>
              <a:t>O</a:t>
            </a:r>
          </a:p>
          <a:p>
            <a:r>
              <a:rPr lang="en-US" altLang="zh-HK" sz="8000" dirty="0">
                <a:solidFill>
                  <a:srgbClr val="FF0000"/>
                </a:solidFill>
              </a:rPr>
              <a:t>A</a:t>
            </a:r>
          </a:p>
          <a:p>
            <a:r>
              <a:rPr lang="en-US" altLang="zh-HK" sz="8000" dirty="0">
                <a:solidFill>
                  <a:srgbClr val="FF0000"/>
                </a:solidFill>
              </a:rPr>
              <a:t>F</a:t>
            </a:r>
            <a:endParaRPr lang="zh-HK" altLang="en-US" sz="8000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44880" y="2269363"/>
            <a:ext cx="5183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 err="1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esson</a:t>
            </a:r>
            <a:r>
              <a:rPr lang="en-US" altLang="zh-HK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 : </a:t>
            </a:r>
            <a:r>
              <a:rPr lang="zh-TW" altLang="en-US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他學到甚麼</a:t>
            </a:r>
            <a: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? </a:t>
            </a:r>
            <a:b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</a:br>
            <a:r>
              <a:rPr lang="en-US" altLang="zh-TW" sz="2000" dirty="0">
                <a:latin typeface="Comic Sans MS" panose="030F0702030302020204" pitchFamily="66" charset="0"/>
              </a:rPr>
              <a:t>He learnt that he should not eat so much snacks.</a:t>
            </a:r>
            <a:endParaRPr lang="zh-HK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008129" y="3411559"/>
            <a:ext cx="51838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pinion : </a:t>
            </a:r>
            <a:r>
              <a:rPr lang="zh-TW" altLang="en-US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他認為</a:t>
            </a:r>
            <a: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? </a:t>
            </a:r>
            <a:b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</a:br>
            <a:r>
              <a:rPr lang="en-US" altLang="zh-TW" sz="2000" dirty="0">
                <a:latin typeface="Comic Sans MS" panose="030F0702030302020204" pitchFamily="66" charset="0"/>
              </a:rPr>
              <a:t>He thought he was foolish last time.</a:t>
            </a:r>
            <a:endParaRPr lang="zh-HK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942594" y="4742877"/>
            <a:ext cx="51838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 err="1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ction</a:t>
            </a:r>
            <a:r>
              <a:rPr lang="en-US" altLang="zh-HK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 : </a:t>
            </a:r>
            <a:r>
              <a:rPr lang="zh-TW" altLang="en-US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他會</a:t>
            </a:r>
            <a: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(</a:t>
            </a:r>
            <a:r>
              <a:rPr lang="zh-TW" altLang="en-US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做</a:t>
            </a:r>
            <a: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)? </a:t>
            </a:r>
            <a:b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</a:br>
            <a:r>
              <a:rPr lang="en-US" altLang="zh-TW" sz="2000" dirty="0">
                <a:latin typeface="Comic Sans MS" panose="030F0702030302020204" pitchFamily="66" charset="0"/>
              </a:rPr>
              <a:t>He will have a healthy diet. </a:t>
            </a:r>
            <a:endParaRPr lang="zh-HK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803096" y="5849996"/>
            <a:ext cx="51838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eel : </a:t>
            </a:r>
            <a:r>
              <a:rPr lang="zh-TW" altLang="en-US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他覺得</a:t>
            </a:r>
            <a: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? </a:t>
            </a:r>
            <a:br>
              <a:rPr lang="en-US" altLang="zh-TW" sz="24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</a:br>
            <a:r>
              <a:rPr lang="en-US" altLang="zh-TW" sz="2000" dirty="0">
                <a:latin typeface="Comic Sans MS" panose="030F0702030302020204" pitchFamily="66" charset="0"/>
              </a:rPr>
              <a:t>He felt proud of himself.  </a:t>
            </a:r>
            <a:endParaRPr lang="zh-HK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628730" y="-18618"/>
            <a:ext cx="3533775" cy="1325563"/>
          </a:xfrm>
        </p:spPr>
        <p:txBody>
          <a:bodyPr>
            <a:normAutofit/>
          </a:bodyPr>
          <a:lstStyle/>
          <a:p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Writing</a:t>
            </a:r>
            <a:r>
              <a:rPr lang="zh-TW" altLang="en-US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：</a:t>
            </a:r>
            <a:r>
              <a:rPr lang="en-US" altLang="zh-HK" sz="4000" dirty="0">
                <a:solidFill>
                  <a:srgbClr val="002060"/>
                </a:solidFill>
                <a:latin typeface="Comic Sans MS" panose="030F0702030302020204" pitchFamily="66" charset="0"/>
                <a:ea typeface="華康粗圓體" panose="020F0709000000000000" pitchFamily="49" charset="-120"/>
              </a:rPr>
              <a:t>P.4 </a:t>
            </a:r>
            <a:endParaRPr lang="zh-HK" altLang="en-US" sz="4000" dirty="0">
              <a:solidFill>
                <a:srgbClr val="002060"/>
              </a:solidFill>
              <a:latin typeface="Comic Sans MS" panose="030F0702030302020204" pitchFamily="66" charset="0"/>
              <a:ea typeface="華康粗圓體" panose="020F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707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53F77DE-9A00-003D-3E35-AA011DA6A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D73156-2390-BB42-48B5-818ECA165475}"/>
              </a:ext>
            </a:extLst>
          </p:cNvPr>
          <p:cNvSpPr txBox="1">
            <a:spLocks/>
          </p:cNvSpPr>
          <p:nvPr/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4F6043-7A67-491B-98BC-F933DED7226D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8A8A1-7A81-1990-0643-E66CE4253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08" y="135659"/>
            <a:ext cx="3162528" cy="110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EBBD4E-D297-9366-9BDF-9E28AD162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0" y="101128"/>
            <a:ext cx="1643552" cy="1300952"/>
          </a:xfrm>
          <a:prstGeom prst="rect">
            <a:avLst/>
          </a:prstGeom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CA3C9DF6-D166-7940-B7B8-065D7E572106}"/>
              </a:ext>
            </a:extLst>
          </p:cNvPr>
          <p:cNvSpPr/>
          <p:nvPr/>
        </p:nvSpPr>
        <p:spPr>
          <a:xfrm>
            <a:off x="8717280" y="217509"/>
            <a:ext cx="2542032" cy="1018432"/>
          </a:xfrm>
          <a:prstGeom prst="wedgeRoundRectCallout">
            <a:avLst>
              <a:gd name="adj1" fmla="val 54843"/>
              <a:gd name="adj2" fmla="val 6666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highlight>
                  <a:srgbClr val="FFFF00"/>
                </a:highlight>
              </a:rPr>
              <a:t>Speaking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C26B6D-2676-E1A4-F604-3ECEEF6D7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290" y="2806608"/>
            <a:ext cx="1737511" cy="2118544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7A7CA87A-5B89-5482-20FA-7B3D7CD9CBD7}"/>
              </a:ext>
            </a:extLst>
          </p:cNvPr>
          <p:cNvSpPr/>
          <p:nvPr/>
        </p:nvSpPr>
        <p:spPr>
          <a:xfrm>
            <a:off x="1992822" y="1715724"/>
            <a:ext cx="2704224" cy="1666240"/>
          </a:xfrm>
          <a:prstGeom prst="wedgeEllipseCallout">
            <a:avLst>
              <a:gd name="adj1" fmla="val -33607"/>
              <a:gd name="adj2" fmla="val 5640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Greetings 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63D89754-4059-CBB8-DE5D-7828FBB657AD}"/>
              </a:ext>
            </a:extLst>
          </p:cNvPr>
          <p:cNvSpPr/>
          <p:nvPr/>
        </p:nvSpPr>
        <p:spPr>
          <a:xfrm>
            <a:off x="4679595" y="882604"/>
            <a:ext cx="4136784" cy="1666240"/>
          </a:xfrm>
          <a:prstGeom prst="wedgeEllipseCallout">
            <a:avLst>
              <a:gd name="adj1" fmla="val -50062"/>
              <a:gd name="adj2" fmla="val 539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Read a passage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0A300715-67AC-C7AA-79C7-172A86F7E569}"/>
              </a:ext>
            </a:extLst>
          </p:cNvPr>
          <p:cNvSpPr/>
          <p:nvPr/>
        </p:nvSpPr>
        <p:spPr>
          <a:xfrm>
            <a:off x="2348160" y="3639728"/>
            <a:ext cx="3162528" cy="1666240"/>
          </a:xfrm>
          <a:prstGeom prst="wedgeEllipseCallout">
            <a:avLst>
              <a:gd name="adj1" fmla="val -55484"/>
              <a:gd name="adj2" fmla="val 405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Tackling new words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659C003C-4A9D-829A-E237-F3C1CF224622}"/>
              </a:ext>
            </a:extLst>
          </p:cNvPr>
          <p:cNvSpPr/>
          <p:nvPr/>
        </p:nvSpPr>
        <p:spPr>
          <a:xfrm>
            <a:off x="5510688" y="2505098"/>
            <a:ext cx="6024880" cy="2256835"/>
          </a:xfrm>
          <a:prstGeom prst="wedgeEllipseCallout">
            <a:avLst>
              <a:gd name="adj1" fmla="val -47098"/>
              <a:gd name="adj2" fmla="val 5415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P1-3 : Picture Description</a:t>
            </a:r>
          </a:p>
          <a:p>
            <a:pPr algn="ctr"/>
            <a:r>
              <a:rPr lang="en-US" sz="3200" dirty="0"/>
              <a:t>P4-6 : T-S interaction / Presentation</a:t>
            </a: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AD655B9A-13AD-69F8-DC3E-0E58A1082C5D}"/>
              </a:ext>
            </a:extLst>
          </p:cNvPr>
          <p:cNvSpPr/>
          <p:nvPr/>
        </p:nvSpPr>
        <p:spPr>
          <a:xfrm>
            <a:off x="6096000" y="4914991"/>
            <a:ext cx="5334000" cy="166624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Phonics + self-confidence can help</a:t>
            </a:r>
          </a:p>
        </p:txBody>
      </p:sp>
    </p:spTree>
    <p:extLst>
      <p:ext uri="{BB962C8B-B14F-4D97-AF65-F5344CB8AC3E}">
        <p14:creationId xmlns:p14="http://schemas.microsoft.com/office/powerpoint/2010/main" val="569558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247" y="-81139"/>
            <a:ext cx="12336247" cy="693913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620534" y="3802558"/>
            <a:ext cx="2435900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華康粗圓體" panose="020F0709000000000000" pitchFamily="49" charset="-120"/>
                <a:ea typeface="華康粗圓體" panose="020F0709000000000000" pitchFamily="49" charset="-120"/>
              </a:rPr>
              <a:t>參看手冊</a:t>
            </a:r>
            <a:endParaRPr lang="zh-HK" altLang="en-US" sz="440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764357" y="2313542"/>
            <a:ext cx="175168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HK" dirty="0" err="1"/>
              <a:t>Wkt-XXXXX</a:t>
            </a:r>
            <a:endParaRPr lang="zh-HK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81341" y="559813"/>
            <a:ext cx="325906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華康粗圓體" panose="020F0709000000000000" pitchFamily="49" charset="-120"/>
                <a:ea typeface="華康粗圓體" panose="020F0709000000000000" pitchFamily="49" charset="-120"/>
              </a:rPr>
              <a:t>電子課本</a:t>
            </a:r>
            <a:r>
              <a:rPr lang="en-US" altLang="zh-TW" sz="3200" dirty="0">
                <a:latin typeface="華康粗圓體" panose="020F0709000000000000" pitchFamily="49" charset="-120"/>
                <a:ea typeface="華康粗圓體" panose="020F0709000000000000" pitchFamily="49" charset="-120"/>
              </a:rPr>
              <a:t>-</a:t>
            </a:r>
            <a:r>
              <a:rPr lang="zh-TW" altLang="en-US" sz="3200" dirty="0">
                <a:latin typeface="華康粗圓體" panose="020F0709000000000000" pitchFamily="49" charset="-120"/>
                <a:ea typeface="華康粗圓體" panose="020F0709000000000000" pitchFamily="49" charset="-120"/>
              </a:rPr>
              <a:t>免費版</a:t>
            </a:r>
            <a:endParaRPr lang="zh-HK" altLang="en-US" sz="320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2145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6933" y="-992717"/>
            <a:ext cx="15240000" cy="85725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2585156" y="2085622"/>
            <a:ext cx="2833511" cy="120791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23701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0" y="-857250"/>
            <a:ext cx="15240000" cy="85725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2223911" y="2607733"/>
            <a:ext cx="2833511" cy="120791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399230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3378" y="-642761"/>
            <a:ext cx="15240000" cy="85725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56444" y="5103989"/>
            <a:ext cx="2833511" cy="120791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66985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9100" y="1418936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須參看考試範圍</a:t>
            </a:r>
            <a:endParaRPr lang="zh-HK" altLang="en-US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463780" y="661810"/>
            <a:ext cx="7143750" cy="5674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altLang="zh-HK" sz="3600" dirty="0">
                <a:latin typeface="Comic Sans MS" panose="030F0702030302020204" pitchFamily="66" charset="0"/>
              </a:rPr>
              <a:t>G.E. I: Book 3A Ch 1 (P.7-13)</a:t>
            </a:r>
          </a:p>
          <a:p>
            <a:pPr>
              <a:lnSpc>
                <a:spcPts val="5500"/>
              </a:lnSpc>
            </a:pPr>
            <a:r>
              <a:rPr lang="en-US" altLang="zh-HK" sz="3600" dirty="0">
                <a:latin typeface="Comic Sans MS" panose="030F0702030302020204" pitchFamily="66" charset="0"/>
              </a:rPr>
              <a:t>           Book 3A Ch 3 (P.19-23)</a:t>
            </a:r>
          </a:p>
          <a:p>
            <a:pPr>
              <a:lnSpc>
                <a:spcPts val="5500"/>
              </a:lnSpc>
            </a:pPr>
            <a:r>
              <a:rPr lang="en-US" altLang="zh-HK" sz="3600" dirty="0">
                <a:latin typeface="Comic Sans MS" panose="030F0702030302020204" pitchFamily="66" charset="0"/>
              </a:rPr>
              <a:t>Vocab Book P.66</a:t>
            </a:r>
          </a:p>
          <a:p>
            <a:pPr>
              <a:lnSpc>
                <a:spcPts val="5500"/>
              </a:lnSpc>
            </a:pPr>
            <a:r>
              <a:rPr lang="en-US" altLang="zh-HK" sz="3600" dirty="0">
                <a:latin typeface="Comic Sans MS" panose="030F0702030302020204" pitchFamily="66" charset="0"/>
              </a:rPr>
              <a:t>All Booklets </a:t>
            </a:r>
          </a:p>
          <a:p>
            <a:pPr>
              <a:lnSpc>
                <a:spcPts val="5500"/>
              </a:lnSpc>
            </a:pPr>
            <a:r>
              <a:rPr lang="en-US" altLang="zh-HK" sz="3600" dirty="0">
                <a:latin typeface="Comic Sans MS" panose="030F0702030302020204" pitchFamily="66" charset="0"/>
              </a:rPr>
              <a:t>– (P3) RSW </a:t>
            </a:r>
          </a:p>
          <a:p>
            <a:pPr marL="339725" indent="-339725">
              <a:lnSpc>
                <a:spcPts val="5500"/>
              </a:lnSpc>
              <a:buFontTx/>
              <a:buChar char="-"/>
            </a:pPr>
            <a:r>
              <a:rPr lang="en-US" altLang="zh-HK" sz="3600" dirty="0">
                <a:latin typeface="Comic Sans MS" panose="030F0702030302020204" pitchFamily="66" charset="0"/>
              </a:rPr>
              <a:t>(P4) RSW + Process Writing </a:t>
            </a:r>
          </a:p>
          <a:p>
            <a:pPr>
              <a:lnSpc>
                <a:spcPts val="5500"/>
              </a:lnSpc>
            </a:pPr>
            <a:r>
              <a:rPr lang="en-US" altLang="zh-HK" sz="3600" dirty="0">
                <a:latin typeface="Comic Sans MS" panose="030F0702030302020204" pitchFamily="66" charset="0"/>
              </a:rPr>
              <a:t>JS ( JumpStart)</a:t>
            </a:r>
          </a:p>
          <a:p>
            <a:pPr>
              <a:lnSpc>
                <a:spcPts val="5500"/>
              </a:lnSpc>
            </a:pPr>
            <a:r>
              <a:rPr lang="en-US" altLang="zh-HK" sz="3600" dirty="0">
                <a:latin typeface="Comic Sans MS" panose="030F0702030302020204" pitchFamily="66" charset="0"/>
              </a:rPr>
              <a:t> + prior knowledge</a:t>
            </a:r>
            <a:endParaRPr lang="en-US" altLang="zh-HK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82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75555" y="-766938"/>
            <a:ext cx="15240000" cy="85725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5000978" y="2822751"/>
            <a:ext cx="2833511" cy="120791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05928" y="365125"/>
            <a:ext cx="30737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電子圖書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27665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0" y="-85725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16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從多閱讀學到：</a:t>
            </a:r>
            <a:r>
              <a:rPr lang="en-US" altLang="zh-TW" sz="5400" dirty="0">
                <a:solidFill>
                  <a:srgbClr val="00206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 </a:t>
            </a:r>
            <a:endParaRPr lang="zh-HK" altLang="en-US" sz="5400" dirty="0">
              <a:solidFill>
                <a:srgbClr val="00206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1701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zh-TW" altLang="en-US" sz="48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讀得快</a:t>
            </a:r>
            <a:endParaRPr lang="en-US" altLang="zh-TW" sz="48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r>
              <a:rPr lang="zh-TW" altLang="en-US" sz="48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詞匯</a:t>
            </a:r>
            <a:r>
              <a:rPr lang="en-US" altLang="zh-TW" sz="48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&gt;&gt; </a:t>
            </a:r>
            <a:r>
              <a:rPr lang="zh-TW" altLang="en-US" sz="48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作文</a:t>
            </a:r>
            <a:endParaRPr lang="en-US" altLang="zh-TW" sz="48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r>
              <a:rPr lang="zh-TW" altLang="en-US" sz="48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同一個字在不同的語境的用法</a:t>
            </a:r>
            <a:endParaRPr lang="en-US" altLang="zh-TW" sz="48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r>
              <a:rPr lang="zh-TW" altLang="en-US" sz="48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邏輯</a:t>
            </a:r>
            <a:endParaRPr lang="en-US" altLang="zh-TW" sz="48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r>
              <a:rPr lang="zh-TW" altLang="en-US" sz="4800" dirty="0">
                <a:solidFill>
                  <a:srgbClr val="7030A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認識世界</a:t>
            </a:r>
            <a:endParaRPr lang="en-US" altLang="zh-TW" sz="4800" dirty="0">
              <a:solidFill>
                <a:srgbClr val="7030A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5369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E37D3C-378B-36B9-A4FC-288122CC3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885" y="638501"/>
            <a:ext cx="4136229" cy="558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51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53F77DE-9A00-003D-3E35-AA011DA6A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D73156-2390-BB42-48B5-818ECA165475}"/>
              </a:ext>
            </a:extLst>
          </p:cNvPr>
          <p:cNvSpPr txBox="1">
            <a:spLocks/>
          </p:cNvSpPr>
          <p:nvPr/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4F6043-7A67-491B-98BC-F933DED7226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8A8A1-7A81-1990-0643-E66CE4253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723" y="210358"/>
            <a:ext cx="3162528" cy="1100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EBBD4E-D297-9366-9BDF-9E28AD162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0" y="101128"/>
            <a:ext cx="1643552" cy="130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3C1135-0576-B2F6-AA67-4C51E7231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70" y="1482026"/>
            <a:ext cx="6050477" cy="46901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6047B7-F782-982B-6D0F-2F6D8D3FDF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199" y="2387540"/>
            <a:ext cx="5433761" cy="17069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3A5C47-BB38-92DC-09E0-8282E74454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0882" y="4587160"/>
            <a:ext cx="5404754" cy="1585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CA3C9DF6-D166-7940-B7B8-065D7E572106}"/>
              </a:ext>
            </a:extLst>
          </p:cNvPr>
          <p:cNvSpPr/>
          <p:nvPr/>
        </p:nvSpPr>
        <p:spPr>
          <a:xfrm>
            <a:off x="6837680" y="314960"/>
            <a:ext cx="4511040" cy="1706940"/>
          </a:xfrm>
          <a:prstGeom prst="wedgeRoundRectCallout">
            <a:avLst>
              <a:gd name="adj1" fmla="val 54843"/>
              <a:gd name="adj2" fmla="val 6666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Revise Vocabulary + Language Focus 1 + Language Focus 2</a:t>
            </a:r>
          </a:p>
        </p:txBody>
      </p:sp>
    </p:spTree>
    <p:extLst>
      <p:ext uri="{BB962C8B-B14F-4D97-AF65-F5344CB8AC3E}">
        <p14:creationId xmlns:p14="http://schemas.microsoft.com/office/powerpoint/2010/main" val="36009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504" y="471403"/>
            <a:ext cx="3805483" cy="1000967"/>
          </a:xfrm>
        </p:spPr>
        <p:txBody>
          <a:bodyPr>
            <a:noAutofit/>
          </a:bodyPr>
          <a:lstStyle/>
          <a:p>
            <a:r>
              <a:rPr lang="en-US" altLang="zh-HK" sz="4800" dirty="0">
                <a:solidFill>
                  <a:srgbClr val="00206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Grammar:</a:t>
            </a:r>
            <a:endParaRPr lang="zh-HK" altLang="en-US" sz="4800" dirty="0">
              <a:solidFill>
                <a:srgbClr val="002060"/>
              </a:solidFill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902704" y="1270290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P.3 + P.4 </a:t>
            </a:r>
            <a:r>
              <a:rPr lang="zh-TW" altLang="en-US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須溫習 </a:t>
            </a:r>
            <a:r>
              <a:rPr lang="en-US" altLang="zh-TW" sz="4000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Textbook</a:t>
            </a:r>
            <a:endParaRPr lang="zh-HK" altLang="en-US" sz="4000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650" y="2043119"/>
            <a:ext cx="9331860" cy="391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73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00308" y="53561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Proofreading </a:t>
            </a:r>
            <a:r>
              <a:rPr lang="zh-TW" altLang="en-US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通常有關課文重點，學生重溫</a:t>
            </a:r>
            <a:r>
              <a:rPr lang="en-US" altLang="zh-TW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WB</a:t>
            </a:r>
            <a:r>
              <a:rPr lang="zh-TW" altLang="en-US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、</a:t>
            </a:r>
            <a:r>
              <a:rPr lang="en-US" altLang="zh-TW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GR</a:t>
            </a:r>
            <a:r>
              <a:rPr lang="zh-TW" altLang="en-US" dirty="0">
                <a:solidFill>
                  <a:srgbClr val="7030A0"/>
                </a:solidFill>
                <a:latin typeface="華康方圓體W7" panose="040B0709000000000000" pitchFamily="81" charset="-120"/>
                <a:ea typeface="華康方圓體W7" panose="040B0709000000000000" pitchFamily="81" charset="-120"/>
              </a:rPr>
              <a:t>，觀察老師的批改。</a:t>
            </a:r>
            <a:endParaRPr lang="zh-HK" altLang="en-US" dirty="0">
              <a:solidFill>
                <a:srgbClr val="7030A0"/>
              </a:solidFill>
              <a:latin typeface="華康方圓體W7" panose="040B0709000000000000" pitchFamily="81" charset="-120"/>
              <a:ea typeface="華康方圓體W7" panose="040B0709000000000000" pitchFamily="81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5867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K" sz="3600" dirty="0">
                <a:latin typeface="華康粗圓體" panose="020F0709000000000000" pitchFamily="49" charset="-120"/>
                <a:ea typeface="華康粗圓體" panose="020F0709000000000000" pitchFamily="49" charset="-120"/>
              </a:rPr>
              <a:t>P.3</a:t>
            </a:r>
            <a:endParaRPr lang="zh-HK" altLang="en-US" sz="360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876" y="1854554"/>
            <a:ext cx="9588830" cy="4519326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>
            <a:off x="4362680" y="3305060"/>
            <a:ext cx="6279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文字方塊 8"/>
          <p:cNvSpPr txBox="1"/>
          <p:nvPr/>
        </p:nvSpPr>
        <p:spPr>
          <a:xfrm>
            <a:off x="9274585" y="3463339"/>
            <a:ext cx="142117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much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3316078" y="4034345"/>
            <a:ext cx="6279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9475804" y="2734866"/>
            <a:ext cx="848298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go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4834570" y="4770639"/>
            <a:ext cx="6279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9232919" y="4167035"/>
            <a:ext cx="142117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wings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3433592" y="5506933"/>
            <a:ext cx="6279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9237981" y="4836676"/>
            <a:ext cx="142117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is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8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52143"/>
            <a:ext cx="10515600" cy="1325563"/>
          </a:xfrm>
        </p:spPr>
        <p:txBody>
          <a:bodyPr/>
          <a:lstStyle/>
          <a:p>
            <a:r>
              <a:rPr lang="en-US" altLang="zh-HK" dirty="0">
                <a:solidFill>
                  <a:srgbClr val="002060"/>
                </a:solidFill>
                <a:latin typeface="Comic Sans MS" panose="030F0702030302020204" pitchFamily="66" charset="0"/>
              </a:rPr>
              <a:t>P.4</a:t>
            </a:r>
            <a:endParaRPr lang="zh-HK" altLang="en-US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26" y="1357203"/>
            <a:ext cx="9860582" cy="4164625"/>
          </a:xfrm>
          <a:prstGeom prst="rect">
            <a:avLst/>
          </a:prstGeom>
        </p:spPr>
      </p:pic>
      <p:cxnSp>
        <p:nvCxnSpPr>
          <p:cNvPr id="5" name="直線接點 4"/>
          <p:cNvCxnSpPr/>
          <p:nvPr/>
        </p:nvCxnSpPr>
        <p:spPr>
          <a:xfrm>
            <a:off x="3615548" y="2783127"/>
            <a:ext cx="6279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9368096" y="2321462"/>
            <a:ext cx="12666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more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10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95306" y="-21750"/>
            <a:ext cx="10515600" cy="1016004"/>
          </a:xfrm>
        </p:spPr>
        <p:txBody>
          <a:bodyPr/>
          <a:lstStyle/>
          <a:p>
            <a:r>
              <a:rPr lang="en-US" altLang="zh-HK" dirty="0">
                <a:solidFill>
                  <a:srgbClr val="002060"/>
                </a:solidFill>
                <a:latin typeface="Arial Black" panose="020B0A04020102020204" pitchFamily="34" charset="0"/>
              </a:rPr>
              <a:t>Tenses</a:t>
            </a:r>
            <a:endParaRPr lang="zh-HK" alt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2512" y="1045596"/>
            <a:ext cx="391733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HK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P.3: </a:t>
            </a:r>
          </a:p>
          <a:p>
            <a:r>
              <a:rPr lang="en-US" altLang="zh-HK" sz="3600" dirty="0">
                <a:solidFill>
                  <a:srgbClr val="FF0000"/>
                </a:solidFill>
              </a:rPr>
              <a:t>past tense(</a:t>
            </a:r>
            <a:r>
              <a:rPr lang="zh-TW" altLang="en-US" sz="3600" dirty="0">
                <a:solidFill>
                  <a:srgbClr val="FF0000"/>
                </a:solidFill>
                <a:latin typeface="華康粗圓體" panose="020F0709000000000000" pitchFamily="49" charset="-120"/>
                <a:ea typeface="華康粗圓體" panose="020F0709000000000000" pitchFamily="49" charset="-120"/>
              </a:rPr>
              <a:t>下學期</a:t>
            </a:r>
            <a:r>
              <a:rPr lang="en-US" altLang="zh-TW" sz="3600" dirty="0">
                <a:solidFill>
                  <a:srgbClr val="FF0000"/>
                </a:solidFill>
              </a:rPr>
              <a:t>)</a:t>
            </a:r>
          </a:p>
          <a:p>
            <a:r>
              <a:rPr lang="en-US" altLang="zh-HK" sz="3600" dirty="0"/>
              <a:t>Present tense</a:t>
            </a:r>
            <a:br>
              <a:rPr lang="en-US" altLang="zh-HK" sz="3600" dirty="0"/>
            </a:br>
            <a:r>
              <a:rPr lang="en-US" altLang="zh-HK" sz="3600" dirty="0"/>
              <a:t>(</a:t>
            </a:r>
            <a:r>
              <a:rPr lang="zh-TW" altLang="en-US" sz="3600" dirty="0"/>
              <a:t>包括</a:t>
            </a:r>
            <a:r>
              <a:rPr lang="en-US" altLang="zh-TW" sz="3600" dirty="0"/>
              <a:t> </a:t>
            </a:r>
            <a:r>
              <a:rPr lang="en-US" altLang="zh-TW" sz="3600" dirty="0">
                <a:solidFill>
                  <a:srgbClr val="FF0000"/>
                </a:solidFill>
              </a:rPr>
              <a:t>be, does/do</a:t>
            </a:r>
            <a:r>
              <a:rPr lang="en-US" altLang="zh-TW" sz="3600" dirty="0"/>
              <a:t>)</a:t>
            </a:r>
            <a:endParaRPr lang="en-US" altLang="zh-HK" sz="3600" dirty="0"/>
          </a:p>
          <a:p>
            <a:r>
              <a:rPr lang="en-US" altLang="zh-HK" sz="3600" dirty="0"/>
              <a:t>Present continuous</a:t>
            </a:r>
          </a:p>
          <a:p>
            <a:r>
              <a:rPr lang="en-US" altLang="zh-HK" sz="3600" dirty="0"/>
              <a:t>To-infinitive</a:t>
            </a:r>
          </a:p>
          <a:p>
            <a:r>
              <a:rPr lang="en-US" altLang="zh-HK" sz="3600" dirty="0"/>
              <a:t>Can + infinitive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4035"/>
          <a:stretch/>
        </p:blipFill>
        <p:spPr>
          <a:xfrm>
            <a:off x="4128343" y="965354"/>
            <a:ext cx="7795014" cy="454325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0540690" y="1690688"/>
            <a:ext cx="72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is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715200" y="2356044"/>
            <a:ext cx="940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have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454290" y="2358223"/>
            <a:ext cx="2469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Do           want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9431430" y="2961344"/>
            <a:ext cx="840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are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804131" y="2990433"/>
            <a:ext cx="840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is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059060" y="3314567"/>
            <a:ext cx="100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enjoy</a:t>
            </a:r>
            <a:endParaRPr lang="zh-HK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06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160" y="1005046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HK" sz="3600" dirty="0">
                <a:solidFill>
                  <a:srgbClr val="7030A0"/>
                </a:solidFill>
                <a:latin typeface="Comic Sans MS" panose="030F0702030302020204" pitchFamily="66" charset="0"/>
              </a:rPr>
              <a:t>P.4: </a:t>
            </a:r>
          </a:p>
          <a:p>
            <a:r>
              <a:rPr lang="en-US" altLang="zh-HK" sz="3600" dirty="0">
                <a:latin typeface="Comic Sans MS" panose="030F0702030302020204" pitchFamily="66" charset="0"/>
              </a:rPr>
              <a:t>past tense</a:t>
            </a:r>
          </a:p>
          <a:p>
            <a:r>
              <a:rPr lang="en-US" altLang="zh-HK" sz="3600" dirty="0">
                <a:latin typeface="Comic Sans MS" panose="030F0702030302020204" pitchFamily="66" charset="0"/>
              </a:rPr>
              <a:t>Future tense</a:t>
            </a:r>
          </a:p>
          <a:p>
            <a:r>
              <a:rPr lang="en-US" altLang="zh-HK" sz="3600" dirty="0">
                <a:latin typeface="Comic Sans MS" panose="030F0702030302020204" pitchFamily="66" charset="0"/>
              </a:rPr>
              <a:t>Present tense</a:t>
            </a:r>
          </a:p>
          <a:p>
            <a:r>
              <a:rPr lang="en-US" altLang="zh-HK" sz="3600" dirty="0">
                <a:latin typeface="Comic Sans MS" panose="030F0702030302020204" pitchFamily="66" charset="0"/>
              </a:rPr>
              <a:t>To-infinitive</a:t>
            </a:r>
          </a:p>
          <a:p>
            <a:r>
              <a:rPr lang="en-US" altLang="zh-HK" sz="3600" dirty="0">
                <a:latin typeface="Comic Sans MS" panose="030F0702030302020204" pitchFamily="66" charset="0"/>
              </a:rPr>
              <a:t>Present continuous</a:t>
            </a:r>
          </a:p>
          <a:p>
            <a:r>
              <a:rPr lang="en-US" altLang="zh-HK" sz="3600" dirty="0">
                <a:latin typeface="Comic Sans MS" panose="030F0702030302020204" pitchFamily="66" charset="0"/>
              </a:rPr>
              <a:t>Like + </a:t>
            </a:r>
            <a:r>
              <a:rPr lang="en-US" altLang="zh-HK" sz="3600" dirty="0" err="1">
                <a:latin typeface="Comic Sans MS" panose="030F0702030302020204" pitchFamily="66" charset="0"/>
              </a:rPr>
              <a:t>ing</a:t>
            </a:r>
            <a:endParaRPr lang="zh-HK" altLang="en-US" sz="3600" dirty="0">
              <a:latin typeface="Comic Sans MS" panose="030F0702030302020204" pitchFamily="66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269" y="845372"/>
            <a:ext cx="7023869" cy="538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361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th_Settings xmlns="3a9d9ca1-779d-416d-a7be-9454bfa1784c" xsi:nil="true"/>
    <Self_Registration_Enabled xmlns="3a9d9ca1-779d-416d-a7be-9454bfa1784c" xsi:nil="true"/>
    <_activity xmlns="3a9d9ca1-779d-416d-a7be-9454bfa1784c" xsi:nil="true"/>
    <LMS_Mappings xmlns="3a9d9ca1-779d-416d-a7be-9454bfa1784c" xsi:nil="true"/>
    <AppVersion xmlns="3a9d9ca1-779d-416d-a7be-9454bfa1784c" xsi:nil="true"/>
    <Invited_Teachers xmlns="3a9d9ca1-779d-416d-a7be-9454bfa1784c" xsi:nil="true"/>
    <IsNotebookLocked xmlns="3a9d9ca1-779d-416d-a7be-9454bfa1784c" xsi:nil="true"/>
    <NotebookType xmlns="3a9d9ca1-779d-416d-a7be-9454bfa1784c" xsi:nil="true"/>
    <Teachers xmlns="3a9d9ca1-779d-416d-a7be-9454bfa1784c">
      <UserInfo>
        <DisplayName/>
        <AccountId xsi:nil="true"/>
        <AccountType/>
      </UserInfo>
    </Teachers>
    <Students xmlns="3a9d9ca1-779d-416d-a7be-9454bfa1784c">
      <UserInfo>
        <DisplayName/>
        <AccountId xsi:nil="true"/>
        <AccountType/>
      </UserInfo>
    </Students>
    <Student_Groups xmlns="3a9d9ca1-779d-416d-a7be-9454bfa1784c">
      <UserInfo>
        <DisplayName/>
        <AccountId xsi:nil="true"/>
        <AccountType/>
      </UserInfo>
    </Student_Groups>
    <Templates xmlns="3a9d9ca1-779d-416d-a7be-9454bfa1784c" xsi:nil="true"/>
    <Owner xmlns="3a9d9ca1-779d-416d-a7be-9454bfa1784c">
      <UserInfo>
        <DisplayName/>
        <AccountId xsi:nil="true"/>
        <AccountType/>
      </UserInfo>
    </Owner>
    <Distribution_Groups xmlns="3a9d9ca1-779d-416d-a7be-9454bfa1784c" xsi:nil="true"/>
    <Has_Teacher_Only_SectionGroup xmlns="3a9d9ca1-779d-416d-a7be-9454bfa1784c" xsi:nil="true"/>
    <DefaultSectionNames xmlns="3a9d9ca1-779d-416d-a7be-9454bfa1784c" xsi:nil="true"/>
    <FolderType xmlns="3a9d9ca1-779d-416d-a7be-9454bfa1784c" xsi:nil="true"/>
    <CultureName xmlns="3a9d9ca1-779d-416d-a7be-9454bfa1784c" xsi:nil="true"/>
    <Is_Collaboration_Space_Locked xmlns="3a9d9ca1-779d-416d-a7be-9454bfa1784c" xsi:nil="true"/>
    <Teams_Channel_Section_Location xmlns="3a9d9ca1-779d-416d-a7be-9454bfa1784c" xsi:nil="true"/>
    <TeamsChannelId xmlns="3a9d9ca1-779d-416d-a7be-9454bfa1784c" xsi:nil="true"/>
    <Invited_Students xmlns="3a9d9ca1-779d-416d-a7be-9454bfa1784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D79FFA1889304A9363A72FC9F7C80E" ma:contentTypeVersion="39" ma:contentTypeDescription="Create a new document." ma:contentTypeScope="" ma:versionID="8c1a515e0f94cb56808749714ce4d846">
  <xsd:schema xmlns:xsd="http://www.w3.org/2001/XMLSchema" xmlns:xs="http://www.w3.org/2001/XMLSchema" xmlns:p="http://schemas.microsoft.com/office/2006/metadata/properties" xmlns:ns3="3a9d9ca1-779d-416d-a7be-9454bfa1784c" xmlns:ns4="e559c2bb-0136-41f8-b7e0-a13e96d5e045" targetNamespace="http://schemas.microsoft.com/office/2006/metadata/properties" ma:root="true" ma:fieldsID="4558962074db7adacf99e6e581c93b02" ns3:_="" ns4:_="">
    <xsd:import namespace="3a9d9ca1-779d-416d-a7be-9454bfa1784c"/>
    <xsd:import namespace="e559c2bb-0136-41f8-b7e0-a13e96d5e0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9d9ca1-779d-416d-a7be-9454bfa178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otebookType" ma:index="24" nillable="true" ma:displayName="Notebook Type" ma:internalName="NotebookType">
      <xsd:simpleType>
        <xsd:restriction base="dms:Text"/>
      </xsd:simpleType>
    </xsd:element>
    <xsd:element name="FolderType" ma:index="25" nillable="true" ma:displayName="Folder Type" ma:internalName="FolderType">
      <xsd:simpleType>
        <xsd:restriction base="dms:Text"/>
      </xsd:simpleType>
    </xsd:element>
    <xsd:element name="CultureName" ma:index="26" nillable="true" ma:displayName="Culture Name" ma:internalName="CultureName">
      <xsd:simpleType>
        <xsd:restriction base="dms:Text"/>
      </xsd:simpleType>
    </xsd:element>
    <xsd:element name="AppVersion" ma:index="27" nillable="true" ma:displayName="App Version" ma:internalName="AppVersion">
      <xsd:simpleType>
        <xsd:restriction base="dms:Text"/>
      </xsd:simpleType>
    </xsd:element>
    <xsd:element name="TeamsChannelId" ma:index="28" nillable="true" ma:displayName="Teams Channel Id" ma:internalName="TeamsChannelId">
      <xsd:simpleType>
        <xsd:restriction base="dms:Text"/>
      </xsd:simpleType>
    </xsd:element>
    <xsd:element name="Owner" ma:index="29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30" nillable="true" ma:displayName="Math Settings" ma:internalName="Math_Settings">
      <xsd:simpleType>
        <xsd:restriction base="dms:Text"/>
      </xsd:simpleType>
    </xsd:element>
    <xsd:element name="DefaultSectionNames" ma:index="3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32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3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4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5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6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7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4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4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2" nillable="true" ma:displayName="Is Collaboration Space Locked" ma:internalName="Is_Collaboration_Space_Locked">
      <xsd:simpleType>
        <xsd:restriction base="dms:Boolean"/>
      </xsd:simpleType>
    </xsd:element>
    <xsd:element name="IsNotebookLocked" ma:index="43" nillable="true" ma:displayName="Is Notebook Locked" ma:internalName="IsNotebookLocked">
      <xsd:simpleType>
        <xsd:restriction base="dms:Boolean"/>
      </xsd:simpleType>
    </xsd:element>
    <xsd:element name="Teams_Channel_Section_Location" ma:index="44" nillable="true" ma:displayName="Teams Channel Section Location" ma:internalName="Teams_Channel_Section_Location">
      <xsd:simpleType>
        <xsd:restriction base="dms:Text"/>
      </xsd:simpleType>
    </xsd:element>
    <xsd:element name="MediaServiceSystemTags" ma:index="4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9c2bb-0136-41f8-b7e0-a13e96d5e04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372FAA-10A7-430C-A5C5-3A863D9F8436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3a9d9ca1-779d-416d-a7be-9454bfa1784c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e559c2bb-0136-41f8-b7e0-a13e96d5e04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31051B4-6665-4A8F-9887-0CC258E7F3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C629A3-643A-430E-9FF6-E44F98CB6B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9d9ca1-779d-416d-a7be-9454bfa1784c"/>
    <ds:schemaRef ds:uri="e559c2bb-0136-41f8-b7e0-a13e96d5e0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1939</TotalTime>
  <Words>695</Words>
  <Application>Microsoft Office PowerPoint</Application>
  <PresentationFormat>Widescreen</PresentationFormat>
  <Paragraphs>144</Paragraphs>
  <Slides>33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華康方圓體W7</vt:lpstr>
      <vt:lpstr>華康粗圓體</vt:lpstr>
      <vt:lpstr>Aptos</vt:lpstr>
      <vt:lpstr>Arial</vt:lpstr>
      <vt:lpstr>Arial Black</vt:lpstr>
      <vt:lpstr>Calibri</vt:lpstr>
      <vt:lpstr>Comic Sans MS</vt:lpstr>
      <vt:lpstr>Garamond</vt:lpstr>
      <vt:lpstr>Wingdings</vt:lpstr>
      <vt:lpstr>Organic</vt:lpstr>
      <vt:lpstr>P3 –P4 英文溫習技巧</vt:lpstr>
      <vt:lpstr>PowerPoint Presentation</vt:lpstr>
      <vt:lpstr>PowerPoint Presentation</vt:lpstr>
      <vt:lpstr>PowerPoint Presentation</vt:lpstr>
      <vt:lpstr>Grammar:</vt:lpstr>
      <vt:lpstr>Proofreading 通常有關課文重點，學生重溫WB、GR，觀察老師的批改。</vt:lpstr>
      <vt:lpstr>P.4</vt:lpstr>
      <vt:lpstr>Tenses</vt:lpstr>
      <vt:lpstr>PowerPoint Presentation</vt:lpstr>
      <vt:lpstr>PowerPoint Presentation</vt:lpstr>
      <vt:lpstr>PowerPoint Presentation</vt:lpstr>
      <vt:lpstr>PowerPoint Presentation</vt:lpstr>
      <vt:lpstr>P.3</vt:lpstr>
      <vt:lpstr>P.3</vt:lpstr>
      <vt:lpstr>一定會多於一個答案!</vt:lpstr>
      <vt:lpstr>PowerPoint Presentation</vt:lpstr>
      <vt:lpstr>不要怕深字!</vt:lpstr>
      <vt:lpstr>這類題目會花最多時間 (KS2)</vt:lpstr>
      <vt:lpstr>PowerPoint Presentation</vt:lpstr>
      <vt:lpstr>Writing：P.3 </vt:lpstr>
      <vt:lpstr>Writing：P.4 </vt:lpstr>
      <vt:lpstr>PowerPoint Presentation</vt:lpstr>
      <vt:lpstr>Writing：P.4 </vt:lpstr>
      <vt:lpstr>Writing：P.4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從多閱讀學到： 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Hewlett-Packard Company</dc:creator>
  <cp:lastModifiedBy>Lam Ying Ying</cp:lastModifiedBy>
  <cp:revision>52</cp:revision>
  <cp:lastPrinted>2023-02-28T07:54:44Z</cp:lastPrinted>
  <dcterms:created xsi:type="dcterms:W3CDTF">2023-02-15T04:39:18Z</dcterms:created>
  <dcterms:modified xsi:type="dcterms:W3CDTF">2024-10-15T15:19:19Z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0x0101002FD79FFA1889304A9363A72FC9F7C80E</vt:lpwstr>
  </property>
</Properties>
</file>